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60" r:id="rId26"/>
    <p:sldId id="265" r:id="rId27"/>
    <p:sldId id="283" r:id="rId2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01" y="-49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2962410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400070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1857929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3356519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134030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1121590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3715770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318879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236232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127714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48EF6FBF-3938-4EAE-81B0-4F574280A633}" type="datetimeFigureOut">
              <a:rPr lang="ko-KR" altLang="en-US" smtClean="0"/>
              <a:t>2017-09-22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265106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EF6FBF-3938-4EAE-81B0-4F574280A633}" type="datetimeFigureOut">
              <a:rPr lang="ko-KR" altLang="en-US" smtClean="0"/>
              <a:t>2017-09-22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A0B51C-291C-4E1F-8418-D844001D0FA9}" type="slidenum">
              <a:rPr lang="ko-KR" altLang="en-US" smtClean="0"/>
              <a:t>‹#›</a:t>
            </a:fld>
            <a:endParaRPr lang="ko-KR" altLang="en-US"/>
          </a:p>
        </p:txBody>
      </p:sp>
    </p:spTree>
    <p:extLst>
      <p:ext uri="{BB962C8B-B14F-4D97-AF65-F5344CB8AC3E}">
        <p14:creationId xmlns:p14="http://schemas.microsoft.com/office/powerpoint/2010/main" val="257417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airwolf3d.com/2013/03/03/5-tips-for-3d-printing-large-models/" TargetMode="External"/><Relationship Id="rId3" Type="http://schemas.openxmlformats.org/officeDocument/2006/relationships/hyperlink" Target="https://www.dreamstime.com/stock-illustration-computing-everywhere-concept-as-illustration-digital-disruption-disruptive-business-ideas-like-analytics-smart-machines-cloud-image59047028" TargetMode="External"/><Relationship Id="rId7" Type="http://schemas.openxmlformats.org/officeDocument/2006/relationships/hyperlink" Target="https://mmta.co.uk/2016/11/15/the-internet-of-things-a-connected-world/" TargetMode="External"/><Relationship Id="rId2" Type="http://schemas.openxmlformats.org/officeDocument/2006/relationships/hyperlink" Target="http://mic123.tistory.com/4" TargetMode="External"/><Relationship Id="rId1" Type="http://schemas.openxmlformats.org/officeDocument/2006/relationships/slideLayout" Target="../slideLayouts/slideLayout7.xml"/><Relationship Id="rId6" Type="http://schemas.openxmlformats.org/officeDocument/2006/relationships/hyperlink" Target="http://www.gartner.com/smarterwithgartner/gartners-top-10-technology-trends-2017/" TargetMode="External"/><Relationship Id="rId5" Type="http://schemas.openxmlformats.org/officeDocument/2006/relationships/hyperlink" Target="https://www.forbes.com/sites/gartnergroup/2016/01/15/top-10-technology-trends-for-2016/#1d7677082655" TargetMode="External"/><Relationship Id="rId4" Type="http://schemas.openxmlformats.org/officeDocument/2006/relationships/hyperlink" Target="https://www.forbes.com/sites/peterhigh/2014/10/07/gartner-top-10-strategic-it-trends-for-2015/#7c6c526a643e" TargetMode="External"/><Relationship Id="rId9" Type="http://schemas.openxmlformats.org/officeDocument/2006/relationships/hyperlink" Target="https://www.conres.com/it-products-solutions/news-events/top-10-technology-trends-2015-series-advanced-pervasive-invisible-analytic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3ders.org/articles/20151021-3d-printing-materials-market-set-to-overtake-the-3d-printer-market.html" TargetMode="External"/><Relationship Id="rId3" Type="http://schemas.openxmlformats.org/officeDocument/2006/relationships/hyperlink" Target="https://www.linkedin.com/pulse/smart-machines-jetsons-macalister-bali-mba" TargetMode="External"/><Relationship Id="rId7" Type="http://schemas.openxmlformats.org/officeDocument/2006/relationships/hyperlink" Target="https://www.youtube.com/watch?v=41duWm-z39A" TargetMode="External"/><Relationship Id="rId2" Type="http://schemas.openxmlformats.org/officeDocument/2006/relationships/hyperlink" Target="https://sites.google.com/site/contextrichsystemswiki/" TargetMode="External"/><Relationship Id="rId1" Type="http://schemas.openxmlformats.org/officeDocument/2006/relationships/slideLayout" Target="../slideLayouts/slideLayout7.xml"/><Relationship Id="rId6" Type="http://schemas.openxmlformats.org/officeDocument/2006/relationships/hyperlink" Target="http://blog.lgcns.com/993" TargetMode="External"/><Relationship Id="rId11" Type="http://schemas.openxmlformats.org/officeDocument/2006/relationships/hyperlink" Target="http://www.gartner.com/smarterwithgartner/gartners-top-10-technology-trends-2017/" TargetMode="External"/><Relationship Id="rId5" Type="http://schemas.openxmlformats.org/officeDocument/2006/relationships/hyperlink" Target="http://www.wegroup.co.th/2015/05/07/4trend/" TargetMode="External"/><Relationship Id="rId10" Type="http://schemas.openxmlformats.org/officeDocument/2006/relationships/hyperlink" Target="http://www.itbusinessedge.com/slideshows/top-10-strategic-technology-trends-for-2016-07.html" TargetMode="External"/><Relationship Id="rId4" Type="http://schemas.openxmlformats.org/officeDocument/2006/relationships/hyperlink" Target="https://www.slideshare.net/LarryCover/software-defined-storage-open-framework-and-intel-architecture-technologies" TargetMode="External"/><Relationship Id="rId9" Type="http://schemas.openxmlformats.org/officeDocument/2006/relationships/hyperlink" Target="http://www.decdeg.com/news-n-trend/ai-dan-advanced-machine-learning-will-spread-world-technolog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endParaRPr lang="ko-KR" altLang="en-US"/>
          </a:p>
        </p:txBody>
      </p:sp>
      <p:sp>
        <p:nvSpPr>
          <p:cNvPr id="3" name="부제목 2"/>
          <p:cNvSpPr>
            <a:spLocks noGrp="1"/>
          </p:cNvSpPr>
          <p:nvPr>
            <p:ph type="subTitle" idx="1"/>
          </p:nvPr>
        </p:nvSpPr>
        <p:spPr/>
        <p:txBody>
          <a:bodyPr/>
          <a:lstStyle/>
          <a:p>
            <a:endParaRPr lang="ko-KR" altLang="en-US"/>
          </a:p>
        </p:txBody>
      </p:sp>
      <p:pic>
        <p:nvPicPr>
          <p:cNvPr id="1026" name="Picture 2" descr="C:\Users\Administrator\Desktop\시작.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4"/>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31917" y="2708920"/>
            <a:ext cx="2480166" cy="1477328"/>
          </a:xfrm>
          <a:prstGeom prst="rect">
            <a:avLst/>
          </a:prstGeom>
          <a:noFill/>
        </p:spPr>
        <p:txBody>
          <a:bodyPr wrap="none" rtlCol="0">
            <a:spAutoFit/>
          </a:bodyPr>
          <a:lstStyle/>
          <a:p>
            <a:pPr algn="ctr"/>
            <a:r>
              <a:rPr lang="en-US" altLang="ko-KR" b="1" dirty="0" smtClean="0">
                <a:solidFill>
                  <a:schemeClr val="tx1">
                    <a:lumMod val="85000"/>
                    <a:lumOff val="15000"/>
                  </a:schemeClr>
                </a:solidFill>
                <a:latin typeface="Adobe 고딕 Std B" pitchFamily="34" charset="-127"/>
                <a:ea typeface="Adobe 고딕 Std B" pitchFamily="34" charset="-127"/>
              </a:rPr>
              <a:t>IT Trend 2015 to 2017</a:t>
            </a:r>
          </a:p>
          <a:p>
            <a:pPr algn="ctr"/>
            <a:endParaRPr lang="en-US" altLang="ko-KR" b="1" dirty="0" smtClean="0">
              <a:solidFill>
                <a:schemeClr val="tx1">
                  <a:lumMod val="85000"/>
                  <a:lumOff val="15000"/>
                </a:schemeClr>
              </a:solidFill>
              <a:latin typeface="Adobe 고딕 Std B" pitchFamily="34" charset="-127"/>
              <a:ea typeface="Adobe 고딕 Std B" pitchFamily="34" charset="-127"/>
            </a:endParaRPr>
          </a:p>
          <a:p>
            <a:pPr algn="ctr"/>
            <a:r>
              <a:rPr lang="en-US" altLang="ko-KR" b="1" dirty="0" smtClean="0">
                <a:solidFill>
                  <a:schemeClr val="tx1">
                    <a:lumMod val="85000"/>
                    <a:lumOff val="15000"/>
                  </a:schemeClr>
                </a:solidFill>
                <a:latin typeface="Adobe 고딕 Std B" pitchFamily="34" charset="-127"/>
                <a:ea typeface="Adobe 고딕 Std B" pitchFamily="34" charset="-127"/>
              </a:rPr>
              <a:t>&amp;</a:t>
            </a:r>
          </a:p>
          <a:p>
            <a:pPr algn="ctr"/>
            <a:endParaRPr lang="en-US" altLang="ko-KR" b="1" dirty="0" smtClean="0">
              <a:solidFill>
                <a:schemeClr val="tx1">
                  <a:lumMod val="85000"/>
                  <a:lumOff val="15000"/>
                </a:schemeClr>
              </a:solidFill>
              <a:latin typeface="Adobe 고딕 Std B" pitchFamily="34" charset="-127"/>
              <a:ea typeface="Adobe 고딕 Std B" pitchFamily="34" charset="-127"/>
            </a:endParaRPr>
          </a:p>
          <a:p>
            <a:pPr algn="ctr"/>
            <a:r>
              <a:rPr lang="en-US" altLang="ko-KR" b="1" dirty="0" smtClean="0">
                <a:solidFill>
                  <a:schemeClr val="tx1">
                    <a:lumMod val="85000"/>
                    <a:lumOff val="15000"/>
                  </a:schemeClr>
                </a:solidFill>
                <a:latin typeface="Adobe 고딕 Std B" pitchFamily="34" charset="-127"/>
                <a:ea typeface="Adobe 고딕 Std B" pitchFamily="34" charset="-127"/>
              </a:rPr>
              <a:t>New Technology</a:t>
            </a:r>
          </a:p>
        </p:txBody>
      </p:sp>
    </p:spTree>
    <p:extLst>
      <p:ext uri="{BB962C8B-B14F-4D97-AF65-F5344CB8AC3E}">
        <p14:creationId xmlns:p14="http://schemas.microsoft.com/office/powerpoint/2010/main" val="4221749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640" y="1556792"/>
            <a:ext cx="6212072" cy="349550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7504" y="356393"/>
            <a:ext cx="6640762" cy="492443"/>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Cambria Math" panose="02040503050406030204" pitchFamily="18" charset="0"/>
              </a:rPr>
              <a:t>1.7 Cloud/ Client architecture</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5355208"/>
            <a:ext cx="8136904" cy="784830"/>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Mobile computing and cloud computing continue to converge and lead to the growth of centrally coordinated applications that can be delivered to any device.</a:t>
            </a: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3463612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64" y="1268759"/>
            <a:ext cx="5387300" cy="303141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56012" y="121161"/>
            <a:ext cx="6640762" cy="892552"/>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HY헤드라인M" panose="02030600000101010101" pitchFamily="18" charset="-127"/>
              </a:rPr>
              <a:t>1.8 Software-Defined Infrastructure </a:t>
            </a:r>
          </a:p>
          <a:p>
            <a:r>
              <a:rPr lang="en-US" altLang="ko-KR" sz="2600" dirty="0">
                <a:solidFill>
                  <a:schemeClr val="bg1"/>
                </a:solidFill>
                <a:latin typeface="Cambria Math" panose="02040503050406030204" pitchFamily="18" charset="0"/>
                <a:ea typeface="HY헤드라인M" panose="02030600000101010101" pitchFamily="18" charset="-127"/>
              </a:rPr>
              <a:t>	</a:t>
            </a:r>
            <a:r>
              <a:rPr lang="en-US" altLang="ko-KR" sz="2600" dirty="0" smtClean="0">
                <a:solidFill>
                  <a:schemeClr val="bg1"/>
                </a:solidFill>
                <a:latin typeface="Cambria Math" panose="02040503050406030204" pitchFamily="18" charset="0"/>
                <a:ea typeface="HY헤드라인M" panose="02030600000101010101" pitchFamily="18" charset="-127"/>
              </a:rPr>
              <a:t>			&amp;  Applications</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437112"/>
            <a:ext cx="8136904" cy="2108269"/>
          </a:xfrm>
          <a:prstGeom prst="rect">
            <a:avLst/>
          </a:prstGeom>
          <a:noFill/>
          <a:ln>
            <a:solidFill>
              <a:schemeClr val="tx1"/>
            </a:solidFill>
          </a:ln>
        </p:spPr>
        <p:txBody>
          <a:bodyPr wrap="square" rtlCol="0">
            <a:spAutoFit/>
          </a:bodyPr>
          <a:lstStyle/>
          <a:p>
            <a:r>
              <a:rPr lang="en-US" altLang="ko-KR" sz="1500" dirty="0">
                <a:solidFill>
                  <a:schemeClr val="bg1"/>
                </a:solidFill>
              </a:rPr>
              <a:t>Software-defined infrastructure (SDI) is the definition of technical computing infrastructure entirely under the control of software with no operator or human </a:t>
            </a:r>
            <a:r>
              <a:rPr lang="en-US" altLang="ko-KR" sz="1500" dirty="0" smtClean="0">
                <a:solidFill>
                  <a:schemeClr val="bg1"/>
                </a:solidFill>
              </a:rPr>
              <a:t>intervention.</a:t>
            </a:r>
          </a:p>
          <a:p>
            <a:endParaRPr lang="en-US" altLang="ko-KR" sz="1500" dirty="0">
              <a:solidFill>
                <a:schemeClr val="bg1"/>
              </a:solidFill>
            </a:endParaRPr>
          </a:p>
          <a:p>
            <a:r>
              <a:rPr lang="en-US" altLang="ko-KR" sz="1600" dirty="0">
                <a:solidFill>
                  <a:schemeClr val="bg1"/>
                </a:solidFill>
              </a:rPr>
              <a:t>Typical deployments require </a:t>
            </a:r>
            <a:r>
              <a:rPr lang="en-US" altLang="ko-KR" sz="1600" dirty="0" smtClean="0">
                <a:solidFill>
                  <a:schemeClr val="bg1"/>
                </a:solidFill>
              </a:rPr>
              <a:t>SDN and Cloud capabilities </a:t>
            </a:r>
            <a:r>
              <a:rPr lang="en-US" altLang="ko-KR" sz="1600" dirty="0">
                <a:solidFill>
                  <a:schemeClr val="bg1"/>
                </a:solidFill>
              </a:rPr>
              <a:t>as a minimal point of </a:t>
            </a:r>
            <a:r>
              <a:rPr lang="en-US" altLang="ko-KR" sz="1600" dirty="0" smtClean="0">
                <a:solidFill>
                  <a:schemeClr val="bg1"/>
                </a:solidFill>
              </a:rPr>
              <a:t>entry.</a:t>
            </a:r>
          </a:p>
          <a:p>
            <a:endParaRPr lang="en-US" altLang="ko-KR" sz="1600" b="1" dirty="0">
              <a:solidFill>
                <a:schemeClr val="bg1"/>
              </a:solidFill>
              <a:latin typeface="Adobe 명조 Std M" pitchFamily="18" charset="-127"/>
              <a:ea typeface="Adobe 명조 Std M" pitchFamily="18" charset="-127"/>
            </a:endParaRPr>
          </a:p>
          <a:p>
            <a:r>
              <a:rPr lang="en-US" altLang="ko-KR" sz="1300" dirty="0">
                <a:solidFill>
                  <a:schemeClr val="bg1"/>
                </a:solidFill>
              </a:rPr>
              <a:t>Software-defined networking ( SDN ) technology is an approach to computer </a:t>
            </a:r>
            <a:r>
              <a:rPr lang="en-US" altLang="ko-KR" sz="1300" dirty="0" smtClean="0">
                <a:solidFill>
                  <a:schemeClr val="bg1"/>
                </a:solidFill>
              </a:rPr>
              <a:t>networking that </a:t>
            </a:r>
            <a:r>
              <a:rPr lang="en-US" altLang="ko-KR" sz="1300" dirty="0">
                <a:solidFill>
                  <a:schemeClr val="bg1"/>
                </a:solidFill>
              </a:rPr>
              <a:t>allows network </a:t>
            </a:r>
            <a:r>
              <a:rPr lang="en-US" altLang="ko-KR" sz="1300" dirty="0" smtClean="0">
                <a:solidFill>
                  <a:schemeClr val="bg1"/>
                </a:solidFill>
              </a:rPr>
              <a:t>administrators </a:t>
            </a:r>
            <a:r>
              <a:rPr lang="en-US" altLang="ko-KR" sz="1300" dirty="0">
                <a:solidFill>
                  <a:schemeClr val="bg1"/>
                </a:solidFill>
              </a:rPr>
              <a:t>to programmatically initialize, control, change, and manage network behavior dynamically via open interfaces </a:t>
            </a:r>
            <a:r>
              <a:rPr lang="en-US" altLang="ko-KR" sz="1300" dirty="0" smtClean="0">
                <a:solidFill>
                  <a:schemeClr val="bg1"/>
                </a:solidFill>
              </a:rPr>
              <a:t>and </a:t>
            </a:r>
            <a:r>
              <a:rPr lang="en-US" altLang="ko-KR" sz="1300" dirty="0">
                <a:solidFill>
                  <a:schemeClr val="bg1"/>
                </a:solidFill>
              </a:rPr>
              <a:t>provide </a:t>
            </a:r>
            <a:r>
              <a:rPr lang="en-US" altLang="ko-KR" sz="1300" dirty="0" smtClean="0">
                <a:solidFill>
                  <a:schemeClr val="bg1"/>
                </a:solidFill>
              </a:rPr>
              <a:t>abstraction of </a:t>
            </a:r>
            <a:r>
              <a:rPr lang="en-US" altLang="ko-KR" sz="1300" dirty="0">
                <a:solidFill>
                  <a:schemeClr val="bg1"/>
                </a:solidFill>
              </a:rPr>
              <a:t>lower-level functionality.</a:t>
            </a:r>
            <a:endParaRPr lang="en-US" altLang="ko-KR" sz="1300" b="1" dirty="0">
              <a:solidFill>
                <a:schemeClr val="bg1"/>
              </a:solidFill>
              <a:ea typeface="Adobe 명조 Std M" pitchFamily="18" charset="-127"/>
            </a:endParaRPr>
          </a:p>
          <a:p>
            <a:endParaRPr lang="en-US" altLang="ko-KR" sz="1500" b="1" dirty="0" smtClean="0">
              <a:solidFill>
                <a:schemeClr val="bg1"/>
              </a:solidFill>
              <a:latin typeface="Adobe 명조 Std M" pitchFamily="18" charset="-127"/>
              <a:ea typeface="Adobe 명조 Std M" pitchFamily="18" charset="-127"/>
            </a:endParaRPr>
          </a:p>
        </p:txBody>
      </p:sp>
    </p:spTree>
    <p:extLst>
      <p:ext uri="{BB962C8B-B14F-4D97-AF65-F5344CB8AC3E}">
        <p14:creationId xmlns:p14="http://schemas.microsoft.com/office/powerpoint/2010/main" val="3698876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9712" y="1298466"/>
            <a:ext cx="4752528" cy="367156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95536" y="356393"/>
            <a:ext cx="3240360" cy="492443"/>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Cambria Math" panose="02040503050406030204" pitchFamily="18" charset="0"/>
              </a:rPr>
              <a:t>1.9 Web-Scale IT</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477328"/>
          </a:xfrm>
          <a:prstGeom prst="rect">
            <a:avLst/>
          </a:prstGeom>
          <a:noFill/>
          <a:ln>
            <a:solidFill>
              <a:schemeClr val="tx1"/>
            </a:solidFill>
          </a:ln>
        </p:spPr>
        <p:txBody>
          <a:bodyPr wrap="square" rtlCol="0">
            <a:spAutoFit/>
          </a:bodyPr>
          <a:lstStyle/>
          <a:p>
            <a:r>
              <a:rPr lang="en-US" altLang="ko-KR" sz="1500" dirty="0">
                <a:solidFill>
                  <a:schemeClr val="bg1"/>
                </a:solidFill>
              </a:rPr>
              <a:t>Web-scale IT, like large cloud service providers like Amazon, Google, and Facebook, builds data centers and runs the cloud to deliver their Internet services faster and faster. </a:t>
            </a:r>
            <a:endParaRPr lang="en-US" altLang="ko-KR" sz="1500" dirty="0" smtClean="0">
              <a:solidFill>
                <a:schemeClr val="bg1"/>
              </a:solidFill>
            </a:endParaRPr>
          </a:p>
          <a:p>
            <a:endParaRPr lang="en-US" altLang="ko-KR" sz="1500" dirty="0">
              <a:solidFill>
                <a:schemeClr val="bg1"/>
              </a:solidFill>
            </a:endParaRPr>
          </a:p>
          <a:p>
            <a:r>
              <a:rPr lang="en-US" altLang="ko-KR" sz="1500" dirty="0" smtClean="0">
                <a:solidFill>
                  <a:schemeClr val="bg1"/>
                </a:solidFill>
              </a:rPr>
              <a:t>Web-oriented </a:t>
            </a:r>
            <a:r>
              <a:rPr lang="en-US" altLang="ko-KR" sz="1500" dirty="0">
                <a:solidFill>
                  <a:schemeClr val="bg1"/>
                </a:solidFill>
              </a:rPr>
              <a:t>architecture helps developers build fault tolerance faster, flexible and resilient systems.</a:t>
            </a:r>
            <a:endParaRPr lang="en-US" altLang="ko-KR" sz="1500" dirty="0" smtClean="0">
              <a:solidFill>
                <a:schemeClr val="bg1"/>
              </a:solidFill>
              <a:ea typeface="Adobe 명조 Std M" pitchFamily="18" charset="-127"/>
            </a:endParaRP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2805913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64" y="1585150"/>
            <a:ext cx="5189348" cy="291725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91479" y="109081"/>
            <a:ext cx="6064697" cy="1015663"/>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1.10 Risk-Based Security &amp; </a:t>
            </a:r>
          </a:p>
          <a:p>
            <a:r>
              <a:rPr lang="en-US" altLang="ko-KR" sz="3000" dirty="0">
                <a:solidFill>
                  <a:schemeClr val="bg1"/>
                </a:solidFill>
                <a:latin typeface="Cambria Math" panose="02040503050406030204" pitchFamily="18" charset="0"/>
                <a:ea typeface="Cambria Math" panose="02040503050406030204" pitchFamily="18" charset="0"/>
              </a:rPr>
              <a:t>	</a:t>
            </a:r>
            <a:r>
              <a:rPr lang="en-US" altLang="ko-KR" sz="3000" dirty="0" smtClean="0">
                <a:solidFill>
                  <a:schemeClr val="bg1"/>
                </a:solidFill>
                <a:latin typeface="Cambria Math" panose="02040503050406030204" pitchFamily="18" charset="0"/>
                <a:ea typeface="Cambria Math" panose="02040503050406030204" pitchFamily="18" charset="0"/>
              </a:rPr>
              <a:t>		Self-Protection</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13946" y="4989818"/>
            <a:ext cx="6856784" cy="1477328"/>
          </a:xfrm>
          <a:prstGeom prst="rect">
            <a:avLst/>
          </a:prstGeom>
          <a:noFill/>
          <a:ln>
            <a:solidFill>
              <a:schemeClr val="tx1"/>
            </a:solidFill>
          </a:ln>
        </p:spPr>
        <p:txBody>
          <a:bodyPr wrap="square" rtlCol="0">
            <a:spAutoFit/>
          </a:bodyPr>
          <a:lstStyle/>
          <a:p>
            <a:r>
              <a:rPr lang="en-US" altLang="ko-KR" sz="1500" dirty="0">
                <a:solidFill>
                  <a:schemeClr val="bg1"/>
                </a:solidFill>
              </a:rPr>
              <a:t>Risk-based security and self-defense represent more sophisticated risk assessment and mitigation tools and a variety of active security technologies. </a:t>
            </a:r>
            <a:endParaRPr lang="en-US" altLang="ko-KR" sz="1500" dirty="0" smtClean="0">
              <a:solidFill>
                <a:schemeClr val="bg1"/>
              </a:solidFill>
            </a:endParaRPr>
          </a:p>
          <a:p>
            <a:endParaRPr lang="en-US" altLang="ko-KR" sz="1500" dirty="0" smtClean="0">
              <a:solidFill>
                <a:schemeClr val="bg1"/>
              </a:solidFill>
            </a:endParaRPr>
          </a:p>
          <a:p>
            <a:r>
              <a:rPr lang="en-US" altLang="ko-KR" sz="1500" dirty="0" smtClean="0">
                <a:solidFill>
                  <a:schemeClr val="bg1"/>
                </a:solidFill>
              </a:rPr>
              <a:t>Security </a:t>
            </a:r>
            <a:r>
              <a:rPr lang="en-US" altLang="ko-KR" sz="1500" dirty="0">
                <a:solidFill>
                  <a:schemeClr val="bg1"/>
                </a:solidFill>
              </a:rPr>
              <a:t>can be loaded into apps, networks, devices, and more. </a:t>
            </a:r>
            <a:endParaRPr lang="en-US" altLang="ko-KR" sz="1500" dirty="0" smtClean="0">
              <a:solidFill>
                <a:schemeClr val="bg1"/>
              </a:solidFill>
            </a:endParaRPr>
          </a:p>
          <a:p>
            <a:endParaRPr lang="en-US" altLang="ko-KR" sz="1500" dirty="0" smtClean="0">
              <a:solidFill>
                <a:schemeClr val="bg1"/>
              </a:solidFill>
            </a:endParaRPr>
          </a:p>
          <a:p>
            <a:r>
              <a:rPr lang="en-US" altLang="ko-KR" sz="1500" dirty="0" smtClean="0">
                <a:solidFill>
                  <a:schemeClr val="bg1"/>
                </a:solidFill>
              </a:rPr>
              <a:t>The </a:t>
            </a:r>
            <a:r>
              <a:rPr lang="en-US" altLang="ko-KR" sz="1500" dirty="0">
                <a:solidFill>
                  <a:schemeClr val="bg1"/>
                </a:solidFill>
              </a:rPr>
              <a:t>level of security applied depends on the functionality and </a:t>
            </a:r>
            <a:r>
              <a:rPr lang="en-US" altLang="ko-KR" sz="1500" dirty="0" smtClean="0">
                <a:solidFill>
                  <a:schemeClr val="bg1"/>
                </a:solidFill>
              </a:rPr>
              <a:t>cost.</a:t>
            </a:r>
            <a:endParaRPr lang="en-US" altLang="ko-KR" sz="1500" dirty="0">
              <a:solidFill>
                <a:schemeClr val="bg1"/>
              </a:solidFill>
              <a:ea typeface="Adobe 명조 Std M" pitchFamily="18" charset="-127"/>
            </a:endParaRPr>
          </a:p>
        </p:txBody>
      </p:sp>
    </p:spTree>
    <p:extLst>
      <p:ext uri="{BB962C8B-B14F-4D97-AF65-F5344CB8AC3E}">
        <p14:creationId xmlns:p14="http://schemas.microsoft.com/office/powerpoint/2010/main" val="4213434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13331" y="1412776"/>
            <a:ext cx="3374273" cy="527581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4104456" cy="707886"/>
          </a:xfrm>
          <a:prstGeom prst="rect">
            <a:avLst/>
          </a:prstGeom>
          <a:noFill/>
        </p:spPr>
        <p:txBody>
          <a:bodyPr wrap="square" rtlCol="0">
            <a:spAutoFit/>
          </a:bodyPr>
          <a:lstStyle/>
          <a:p>
            <a:r>
              <a:rPr lang="en-US" altLang="ko-KR" sz="4000" dirty="0">
                <a:solidFill>
                  <a:schemeClr val="bg1"/>
                </a:solidFill>
                <a:latin typeface="Cambria Math" panose="02040503050406030204" pitchFamily="18" charset="0"/>
                <a:ea typeface="Cambria Math" panose="02040503050406030204" pitchFamily="18" charset="0"/>
              </a:rPr>
              <a:t>2</a:t>
            </a:r>
            <a:r>
              <a:rPr lang="en-US" altLang="ko-KR" sz="4000" dirty="0" smtClean="0">
                <a:solidFill>
                  <a:schemeClr val="bg1"/>
                </a:solidFill>
                <a:latin typeface="Cambria Math" panose="02040503050406030204" pitchFamily="18" charset="0"/>
                <a:ea typeface="Cambria Math" panose="02040503050406030204" pitchFamily="18" charset="0"/>
              </a:rPr>
              <a:t>.0 IT Trend 2016</a:t>
            </a:r>
            <a:endParaRPr lang="ko-KR" altLang="en-US" sz="4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3878084" y="1772816"/>
            <a:ext cx="4870379" cy="4478149"/>
          </a:xfrm>
          <a:prstGeom prst="rect">
            <a:avLst/>
          </a:prstGeom>
          <a:noFill/>
          <a:ln>
            <a:solidFill>
              <a:schemeClr val="tx1"/>
            </a:solidFill>
          </a:ln>
        </p:spPr>
        <p:txBody>
          <a:bodyPr wrap="square" rtlCol="0">
            <a:spAutoFit/>
          </a:bodyPr>
          <a:lstStyle/>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The Device Mesh</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Ambient User Experience</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3D-Printing Materials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Information of Everything</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Advanced Machine Learning</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Autonomous Agent and Things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Adaptive Security Architecture</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Advanced System Architecture</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Mesh App and Service Architecture</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Internet of Things Architecture and Platforms</a:t>
            </a:r>
            <a:endParaRPr lang="ko-KR" altLang="en-US" sz="1500" b="1" dirty="0">
              <a:solidFill>
                <a:schemeClr val="bg1"/>
              </a:solidFill>
              <a:latin typeface="Adobe Fangsong Std R" pitchFamily="18" charset="-128"/>
            </a:endParaRPr>
          </a:p>
        </p:txBody>
      </p:sp>
    </p:spTree>
    <p:extLst>
      <p:ext uri="{BB962C8B-B14F-4D97-AF65-F5344CB8AC3E}">
        <p14:creationId xmlns:p14="http://schemas.microsoft.com/office/powerpoint/2010/main" val="2732733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13946" y="1628800"/>
            <a:ext cx="6620595" cy="268216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91479" y="109081"/>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2.1 The Device Mesh</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13946" y="4581128"/>
            <a:ext cx="6856784" cy="1938992"/>
          </a:xfrm>
          <a:prstGeom prst="rect">
            <a:avLst/>
          </a:prstGeom>
          <a:noFill/>
          <a:ln>
            <a:solidFill>
              <a:schemeClr val="tx1"/>
            </a:solidFill>
          </a:ln>
        </p:spPr>
        <p:txBody>
          <a:bodyPr wrap="square" rtlCol="0">
            <a:spAutoFit/>
          </a:bodyPr>
          <a:lstStyle/>
          <a:p>
            <a:r>
              <a:rPr lang="en-US" altLang="ko-KR" sz="1500" dirty="0" smtClean="0">
                <a:solidFill>
                  <a:schemeClr val="bg1"/>
                </a:solidFill>
              </a:rPr>
              <a:t>Mesh </a:t>
            </a:r>
            <a:r>
              <a:rPr lang="en-US" altLang="ko-KR" sz="1500" dirty="0">
                <a:solidFill>
                  <a:schemeClr val="bg1"/>
                </a:solidFill>
              </a:rPr>
              <a:t>means that several devices are closely connected like a mesh. </a:t>
            </a:r>
            <a:endParaRPr lang="en-US" altLang="ko-KR" sz="1500" dirty="0" smtClean="0">
              <a:solidFill>
                <a:schemeClr val="bg1"/>
              </a:solidFill>
            </a:endParaRPr>
          </a:p>
          <a:p>
            <a:endParaRPr lang="en-US" altLang="ko-KR" sz="1500" dirty="0" smtClean="0">
              <a:solidFill>
                <a:schemeClr val="bg1"/>
              </a:solidFill>
            </a:endParaRPr>
          </a:p>
          <a:p>
            <a:r>
              <a:rPr lang="en-US" altLang="ko-KR" sz="1500" dirty="0" smtClean="0">
                <a:solidFill>
                  <a:schemeClr val="bg1"/>
                </a:solidFill>
              </a:rPr>
              <a:t>'Connection’ </a:t>
            </a:r>
            <a:r>
              <a:rPr lang="en-US" altLang="ko-KR" sz="1500" dirty="0">
                <a:solidFill>
                  <a:schemeClr val="bg1"/>
                </a:solidFill>
              </a:rPr>
              <a:t>becomes important as the compatibility between devices is </a:t>
            </a:r>
            <a:r>
              <a:rPr lang="en-US" altLang="ko-KR" sz="1500" dirty="0" smtClean="0">
                <a:solidFill>
                  <a:schemeClr val="bg1"/>
                </a:solidFill>
              </a:rPr>
              <a:t>increased </a:t>
            </a:r>
            <a:r>
              <a:rPr lang="en-US" altLang="ko-KR" sz="1500" dirty="0">
                <a:solidFill>
                  <a:schemeClr val="bg1"/>
                </a:solidFill>
              </a:rPr>
              <a:t>rather than using an independent device</a:t>
            </a:r>
            <a:r>
              <a:rPr lang="en-US" altLang="ko-KR" sz="1500" dirty="0" smtClean="0">
                <a:solidFill>
                  <a:schemeClr val="bg1"/>
                </a:solidFill>
              </a:rPr>
              <a:t>.</a:t>
            </a:r>
          </a:p>
          <a:p>
            <a:endParaRPr lang="en-US" altLang="ko-KR" sz="1500" dirty="0">
              <a:solidFill>
                <a:schemeClr val="bg1"/>
              </a:solidFill>
            </a:endParaRPr>
          </a:p>
          <a:p>
            <a:r>
              <a:rPr lang="en-US" altLang="ko-KR" sz="1500" dirty="0" smtClean="0">
                <a:solidFill>
                  <a:schemeClr val="bg1"/>
                </a:solidFill>
              </a:rPr>
              <a:t>Humans become passive and devices become active.</a:t>
            </a:r>
          </a:p>
          <a:p>
            <a:endParaRPr lang="en-US" altLang="ko-KR" sz="1500" dirty="0">
              <a:solidFill>
                <a:schemeClr val="bg1"/>
              </a:solidFill>
            </a:endParaRPr>
          </a:p>
          <a:p>
            <a:r>
              <a:rPr lang="en-US" altLang="ko-KR" sz="1500" dirty="0" smtClean="0">
                <a:solidFill>
                  <a:schemeClr val="bg1"/>
                </a:solidFill>
              </a:rPr>
              <a:t>Wearable &amp; virtual industry will go up. ( ex. Mercedes-Benz with Nest)</a:t>
            </a:r>
            <a:endParaRPr lang="en-US" altLang="ko-KR" sz="1500" dirty="0">
              <a:solidFill>
                <a:schemeClr val="bg1"/>
              </a:solidFill>
            </a:endParaRPr>
          </a:p>
        </p:txBody>
      </p:sp>
    </p:spTree>
    <p:extLst>
      <p:ext uri="{BB962C8B-B14F-4D97-AF65-F5344CB8AC3E}">
        <p14:creationId xmlns:p14="http://schemas.microsoft.com/office/powerpoint/2010/main" val="3084754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64" y="1268760"/>
            <a:ext cx="4827542" cy="362065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2.2 Ambient User Experience</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86135" y="5134197"/>
            <a:ext cx="6856784" cy="1015663"/>
          </a:xfrm>
          <a:prstGeom prst="rect">
            <a:avLst/>
          </a:prstGeom>
          <a:noFill/>
          <a:ln>
            <a:solidFill>
              <a:schemeClr val="tx1"/>
            </a:solidFill>
          </a:ln>
        </p:spPr>
        <p:txBody>
          <a:bodyPr wrap="square" rtlCol="0">
            <a:spAutoFit/>
          </a:bodyPr>
          <a:lstStyle/>
          <a:p>
            <a:r>
              <a:rPr lang="en-US" altLang="ko-KR" sz="1500" dirty="0" smtClean="0">
                <a:solidFill>
                  <a:schemeClr val="bg1"/>
                </a:solidFill>
              </a:rPr>
              <a:t>It </a:t>
            </a:r>
            <a:r>
              <a:rPr lang="en-US" altLang="ko-KR" sz="1500" dirty="0">
                <a:solidFill>
                  <a:schemeClr val="bg1"/>
                </a:solidFill>
              </a:rPr>
              <a:t>connects to the context as well as to the device connection</a:t>
            </a:r>
            <a:r>
              <a:rPr lang="en-US" altLang="ko-KR" sz="1500" dirty="0" smtClean="0">
                <a:solidFill>
                  <a:schemeClr val="bg1"/>
                </a:solidFill>
              </a:rPr>
              <a:t>.</a:t>
            </a:r>
          </a:p>
          <a:p>
            <a:endParaRPr lang="en-US" altLang="ko-KR" sz="1500" dirty="0" smtClean="0">
              <a:solidFill>
                <a:schemeClr val="bg1"/>
              </a:solidFill>
            </a:endParaRPr>
          </a:p>
          <a:p>
            <a:r>
              <a:rPr lang="en-US" altLang="ko-KR" sz="1500" dirty="0" smtClean="0">
                <a:solidFill>
                  <a:schemeClr val="bg1"/>
                </a:solidFill>
              </a:rPr>
              <a:t>Understand the context and connect other devices that people want.</a:t>
            </a:r>
            <a:endParaRPr lang="en-US" altLang="ko-KR" sz="1500" dirty="0">
              <a:solidFill>
                <a:schemeClr val="bg1"/>
              </a:solidFill>
            </a:endParaRPr>
          </a:p>
          <a:p>
            <a:endParaRPr lang="en-US" altLang="ko-KR" sz="1500" dirty="0">
              <a:solidFill>
                <a:schemeClr val="bg1"/>
              </a:solidFill>
            </a:endParaRPr>
          </a:p>
        </p:txBody>
      </p:sp>
    </p:spTree>
    <p:extLst>
      <p:ext uri="{BB962C8B-B14F-4D97-AF65-F5344CB8AC3E}">
        <p14:creationId xmlns:p14="http://schemas.microsoft.com/office/powerpoint/2010/main" val="273882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5616" y="1484784"/>
            <a:ext cx="6798247" cy="481542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2.3 3D-printing Materials</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Tree>
    <p:extLst>
      <p:ext uri="{BB962C8B-B14F-4D97-AF65-F5344CB8AC3E}">
        <p14:creationId xmlns:p14="http://schemas.microsoft.com/office/powerpoint/2010/main" val="1320915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3651" y="1268760"/>
            <a:ext cx="4615568" cy="362065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2.4 Information of Everything</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86135" y="5134197"/>
            <a:ext cx="6856784" cy="1477328"/>
          </a:xfrm>
          <a:prstGeom prst="rect">
            <a:avLst/>
          </a:prstGeom>
          <a:noFill/>
          <a:ln>
            <a:solidFill>
              <a:schemeClr val="tx1"/>
            </a:solidFill>
          </a:ln>
        </p:spPr>
        <p:txBody>
          <a:bodyPr wrap="square" rtlCol="0">
            <a:spAutoFit/>
          </a:bodyPr>
          <a:lstStyle/>
          <a:p>
            <a:r>
              <a:rPr lang="en-US" altLang="ko-KR" sz="1500" dirty="0" smtClean="0">
                <a:solidFill>
                  <a:schemeClr val="bg1"/>
                </a:solidFill>
                <a:effectLst/>
              </a:rPr>
              <a:t>Everything surrounding us in the digital mesh is producing, using and communicating with virtually unmeasurable amounts of information. </a:t>
            </a:r>
          </a:p>
          <a:p>
            <a:endParaRPr lang="en-US" altLang="ko-KR" sz="1500" dirty="0">
              <a:solidFill>
                <a:schemeClr val="bg1"/>
              </a:solidFill>
            </a:endParaRPr>
          </a:p>
          <a:p>
            <a:r>
              <a:rPr lang="en-US" altLang="ko-KR" sz="1500" dirty="0" smtClean="0">
                <a:solidFill>
                  <a:schemeClr val="bg1"/>
                </a:solidFill>
                <a:effectLst/>
              </a:rPr>
              <a:t>Organizations must learn how to identify what information provides strategic value, how to access data from different sources, and explore how algorithms leverage Information of Everything to fuel new business designs.</a:t>
            </a:r>
            <a:endParaRPr lang="en-US" altLang="ko-KR" sz="1500" dirty="0">
              <a:solidFill>
                <a:schemeClr val="bg1"/>
              </a:solidFill>
            </a:endParaRPr>
          </a:p>
        </p:txBody>
      </p:sp>
    </p:spTree>
    <p:extLst>
      <p:ext uri="{BB962C8B-B14F-4D97-AF65-F5344CB8AC3E}">
        <p14:creationId xmlns:p14="http://schemas.microsoft.com/office/powerpoint/2010/main" val="2015356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3651" y="1541940"/>
            <a:ext cx="4615568" cy="307429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2.5 Advanced Machine Learning</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86135" y="5134197"/>
            <a:ext cx="6856784" cy="784830"/>
          </a:xfrm>
          <a:prstGeom prst="rect">
            <a:avLst/>
          </a:prstGeom>
          <a:noFill/>
          <a:ln>
            <a:solidFill>
              <a:schemeClr val="tx1"/>
            </a:solidFill>
          </a:ln>
        </p:spPr>
        <p:txBody>
          <a:bodyPr wrap="square" rtlCol="0">
            <a:spAutoFit/>
          </a:bodyPr>
          <a:lstStyle/>
          <a:p>
            <a:r>
              <a:rPr lang="en-US" altLang="ko-KR" sz="1500" dirty="0" smtClean="0">
                <a:solidFill>
                  <a:schemeClr val="bg1"/>
                </a:solidFill>
              </a:rPr>
              <a:t>Use deep neural network.</a:t>
            </a:r>
          </a:p>
          <a:p>
            <a:endParaRPr lang="en-US" altLang="ko-KR" sz="1500" dirty="0">
              <a:solidFill>
                <a:schemeClr val="bg1"/>
              </a:solidFill>
              <a:effectLst/>
            </a:endParaRPr>
          </a:p>
          <a:p>
            <a:r>
              <a:rPr lang="en-US" altLang="ko-KR" sz="1500" dirty="0" smtClean="0">
                <a:solidFill>
                  <a:schemeClr val="bg1"/>
                </a:solidFill>
              </a:rPr>
              <a:t>Analysis data and extract Pattern.</a:t>
            </a:r>
            <a:endParaRPr lang="en-US" altLang="ko-KR" sz="1500" dirty="0" smtClean="0">
              <a:solidFill>
                <a:schemeClr val="bg1"/>
              </a:solidFill>
              <a:effectLst/>
            </a:endParaRPr>
          </a:p>
        </p:txBody>
      </p:sp>
    </p:spTree>
    <p:extLst>
      <p:ext uri="{BB962C8B-B14F-4D97-AF65-F5344CB8AC3E}">
        <p14:creationId xmlns:p14="http://schemas.microsoft.com/office/powerpoint/2010/main" val="3347108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2304256" cy="707886"/>
          </a:xfrm>
          <a:prstGeom prst="rect">
            <a:avLst/>
          </a:prstGeom>
          <a:noFill/>
        </p:spPr>
        <p:txBody>
          <a:bodyPr wrap="square" rtlCol="0">
            <a:spAutoFit/>
          </a:bodyPr>
          <a:lstStyle/>
          <a:p>
            <a:r>
              <a:rPr lang="en-US" altLang="ko-KR" sz="4000" dirty="0" smtClean="0">
                <a:solidFill>
                  <a:schemeClr val="bg1"/>
                </a:solidFill>
                <a:latin typeface="HY헤드라인M" panose="02030600000101010101" pitchFamily="18" charset="-127"/>
                <a:ea typeface="HY헤드라인M" panose="02030600000101010101" pitchFamily="18" charset="-127"/>
              </a:rPr>
              <a:t>Index</a:t>
            </a:r>
            <a:endParaRPr lang="ko-KR" altLang="en-US" sz="4000" dirty="0">
              <a:solidFill>
                <a:schemeClr val="bg1"/>
              </a:solidFill>
              <a:latin typeface="HY헤드라인M" panose="02030600000101010101" pitchFamily="18" charset="-127"/>
              <a:ea typeface="HY헤드라인M" panose="02030600000101010101" pitchFamily="18" charset="-127"/>
            </a:endParaRPr>
          </a:p>
        </p:txBody>
      </p:sp>
      <p:sp>
        <p:nvSpPr>
          <p:cNvPr id="7" name="TextBox 6"/>
          <p:cNvSpPr txBox="1"/>
          <p:nvPr/>
        </p:nvSpPr>
        <p:spPr>
          <a:xfrm>
            <a:off x="934502" y="1881826"/>
            <a:ext cx="6445810" cy="3323987"/>
          </a:xfrm>
          <a:prstGeom prst="rect">
            <a:avLst/>
          </a:prstGeom>
          <a:noFill/>
        </p:spPr>
        <p:txBody>
          <a:bodyPr wrap="square" rtlCol="0">
            <a:spAutoFit/>
          </a:bodyPr>
          <a:lstStyle/>
          <a:p>
            <a:pPr marL="342900" indent="-342900">
              <a:buAutoNum type="arabicPeriod"/>
            </a:pPr>
            <a:r>
              <a:rPr lang="en-US" altLang="ko-KR" sz="3000" b="1" dirty="0" smtClean="0">
                <a:solidFill>
                  <a:schemeClr val="bg1"/>
                </a:solidFill>
                <a:latin typeface="HY헤드라인M" panose="02030600000101010101" pitchFamily="18" charset="-127"/>
                <a:ea typeface="HY헤드라인M" panose="02030600000101010101" pitchFamily="18" charset="-127"/>
              </a:rPr>
              <a:t>   2015 IT Trend</a:t>
            </a:r>
          </a:p>
          <a:p>
            <a:pPr marL="342900" indent="-342900">
              <a:buAutoNum type="arabicPeriod"/>
            </a:pPr>
            <a:endParaRPr lang="en-US" altLang="ko-KR" sz="3000" b="1" dirty="0" smtClean="0">
              <a:solidFill>
                <a:schemeClr val="bg1"/>
              </a:solidFill>
              <a:latin typeface="HY헤드라인M" panose="02030600000101010101" pitchFamily="18" charset="-127"/>
              <a:ea typeface="HY헤드라인M" panose="02030600000101010101" pitchFamily="18" charset="-127"/>
            </a:endParaRPr>
          </a:p>
          <a:p>
            <a:pPr marL="342900" indent="-342900">
              <a:buAutoNum type="arabicPeriod"/>
            </a:pPr>
            <a:r>
              <a:rPr lang="en-US" altLang="ko-KR" sz="3000" b="1" dirty="0" smtClean="0">
                <a:solidFill>
                  <a:schemeClr val="bg1"/>
                </a:solidFill>
                <a:latin typeface="HY헤드라인M" panose="02030600000101010101" pitchFamily="18" charset="-127"/>
                <a:ea typeface="HY헤드라인M" panose="02030600000101010101" pitchFamily="18" charset="-127"/>
              </a:rPr>
              <a:t>   2016 IT Trend</a:t>
            </a:r>
          </a:p>
          <a:p>
            <a:pPr marL="342900" indent="-342900">
              <a:buAutoNum type="arabicPeriod"/>
            </a:pPr>
            <a:endParaRPr lang="en-US" altLang="ko-KR" sz="3000" b="1" dirty="0" smtClean="0">
              <a:solidFill>
                <a:schemeClr val="bg1"/>
              </a:solidFill>
              <a:latin typeface="HY헤드라인M" panose="02030600000101010101" pitchFamily="18" charset="-127"/>
              <a:ea typeface="HY헤드라인M" panose="02030600000101010101" pitchFamily="18" charset="-127"/>
            </a:endParaRPr>
          </a:p>
          <a:p>
            <a:pPr marL="342900" indent="-342900">
              <a:buAutoNum type="arabicPeriod"/>
            </a:pPr>
            <a:r>
              <a:rPr lang="en-US" altLang="ko-KR" sz="3000" b="1" dirty="0" smtClean="0">
                <a:solidFill>
                  <a:schemeClr val="bg1"/>
                </a:solidFill>
                <a:latin typeface="HY헤드라인M" panose="02030600000101010101" pitchFamily="18" charset="-127"/>
                <a:ea typeface="HY헤드라인M" panose="02030600000101010101" pitchFamily="18" charset="-127"/>
              </a:rPr>
              <a:t>   2017 IT trend</a:t>
            </a:r>
          </a:p>
          <a:p>
            <a:pPr marL="342900" indent="-342900">
              <a:buAutoNum type="arabicPeriod"/>
            </a:pPr>
            <a:endParaRPr lang="en-US" altLang="ko-KR" sz="3000" b="1" dirty="0" smtClean="0">
              <a:solidFill>
                <a:schemeClr val="bg1"/>
              </a:solidFill>
              <a:latin typeface="HY헤드라인M" panose="02030600000101010101" pitchFamily="18" charset="-127"/>
              <a:ea typeface="HY헤드라인M" panose="02030600000101010101" pitchFamily="18" charset="-127"/>
            </a:endParaRPr>
          </a:p>
          <a:p>
            <a:pPr marL="342900" indent="-342900">
              <a:buAutoNum type="arabicPeriod"/>
            </a:pPr>
            <a:r>
              <a:rPr lang="en-US" altLang="ko-KR" sz="3000" b="1" dirty="0" smtClean="0">
                <a:solidFill>
                  <a:schemeClr val="bg1"/>
                </a:solidFill>
                <a:latin typeface="HY헤드라인M" panose="02030600000101010101" pitchFamily="18" charset="-127"/>
                <a:ea typeface="HY헤드라인M" panose="02030600000101010101" pitchFamily="18" charset="-127"/>
              </a:rPr>
              <a:t>   Conclusion</a:t>
            </a:r>
            <a:endParaRPr lang="ko-KR" altLang="en-US" sz="3000" b="1" dirty="0">
              <a:solidFill>
                <a:schemeClr val="bg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516182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9837" y="1541940"/>
            <a:ext cx="4503195" cy="307429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2.6 Autonomous    Agents &amp;  Things</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92722" y="4797152"/>
            <a:ext cx="6856784" cy="1938992"/>
          </a:xfrm>
          <a:prstGeom prst="rect">
            <a:avLst/>
          </a:prstGeom>
          <a:noFill/>
          <a:ln>
            <a:solidFill>
              <a:schemeClr val="tx1"/>
            </a:solidFill>
          </a:ln>
        </p:spPr>
        <p:txBody>
          <a:bodyPr wrap="square" rtlCol="0">
            <a:spAutoFit/>
          </a:bodyPr>
          <a:lstStyle/>
          <a:p>
            <a:r>
              <a:rPr lang="en-US" altLang="ko-KR" sz="1500" dirty="0" smtClean="0">
                <a:solidFill>
                  <a:schemeClr val="bg1"/>
                </a:solidFill>
              </a:rPr>
              <a:t>Advanced machine learning gives rise to a spectrum of smart machine implementations — including robots, autonomous vehicles, virtual personal assistants (VPAs) and smart advisors — that act in an autonomous (or at least semiautonomous) manner. </a:t>
            </a:r>
          </a:p>
          <a:p>
            <a:r>
              <a:rPr lang="en-US" altLang="ko-KR" sz="1500" dirty="0" smtClean="0">
                <a:solidFill>
                  <a:schemeClr val="bg1"/>
                </a:solidFill>
              </a:rPr>
              <a:t>This feeds into the ambient user experience in which an autonomous agent becomes the main user interface. Instead of interacting with menus, forms and buttons on a smartphone, the user speaks to an app, which is really an intelligent agent.</a:t>
            </a:r>
            <a:endParaRPr lang="en-US" altLang="ko-KR" sz="1500" dirty="0" smtClean="0">
              <a:solidFill>
                <a:schemeClr val="bg1"/>
              </a:solidFill>
              <a:effectLst/>
            </a:endParaRPr>
          </a:p>
        </p:txBody>
      </p:sp>
    </p:spTree>
    <p:extLst>
      <p:ext uri="{BB962C8B-B14F-4D97-AF65-F5344CB8AC3E}">
        <p14:creationId xmlns:p14="http://schemas.microsoft.com/office/powerpoint/2010/main" val="2896632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HY헤드라인M" panose="02030600000101010101" pitchFamily="18" charset="-127"/>
              </a:rPr>
              <a:t>2.7 ~ 2.10 	  The New IT Reality</a:t>
            </a:r>
            <a:endParaRPr lang="ko-KR" altLang="en-US" sz="3000" dirty="0">
              <a:solidFill>
                <a:schemeClr val="bg1"/>
              </a:solidFill>
              <a:latin typeface="Cambria Math" panose="02040503050406030204" pitchFamily="18" charset="0"/>
              <a:ea typeface="HY헤드라인M" panose="02030600000101010101" pitchFamily="18" charset="-127"/>
            </a:endParaRPr>
          </a:p>
        </p:txBody>
      </p:sp>
      <p:pic>
        <p:nvPicPr>
          <p:cNvPr id="4098" name="Picture 2" descr="C:\Users\Administrator\Desktop\201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8760"/>
            <a:ext cx="3899490" cy="260216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dministrator\Desktop\201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623" y="1268760"/>
            <a:ext cx="3960440" cy="26021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dministrator\Desktop\201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62" y="4089496"/>
            <a:ext cx="3882740" cy="259098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Administrator\Desktop\2016-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623" y="4089496"/>
            <a:ext cx="3960440" cy="2590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565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79512" y="260648"/>
            <a:ext cx="6064697"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HY헤드라인M" panose="02030600000101010101" pitchFamily="18" charset="-127"/>
              </a:rPr>
              <a:t>2.7 ~ 2.10 	  The New IT Reality</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251520" y="1484784"/>
            <a:ext cx="8613897" cy="1785104"/>
          </a:xfrm>
          <a:prstGeom prst="rect">
            <a:avLst/>
          </a:prstGeom>
          <a:noFill/>
        </p:spPr>
        <p:txBody>
          <a:bodyPr wrap="none" rtlCol="0">
            <a:spAutoFit/>
          </a:bodyPr>
          <a:lstStyle/>
          <a:p>
            <a:r>
              <a:rPr lang="en-US" altLang="ko-KR" sz="2000" smtClean="0">
                <a:solidFill>
                  <a:schemeClr val="bg1"/>
                </a:solidFill>
              </a:rPr>
              <a:t>Th</a:t>
            </a:r>
            <a:r>
              <a:rPr lang="en-US" altLang="ko-KR" sz="2000" smtClean="0">
                <a:solidFill>
                  <a:schemeClr val="bg1"/>
                </a:solidFill>
              </a:rPr>
              <a:t>ese</a:t>
            </a:r>
            <a:r>
              <a:rPr lang="en-US" altLang="ko-KR" sz="2000" smtClean="0">
                <a:solidFill>
                  <a:schemeClr val="bg1"/>
                </a:solidFill>
              </a:rPr>
              <a:t> </a:t>
            </a:r>
            <a:r>
              <a:rPr lang="en-US" altLang="ko-KR" sz="2000" dirty="0" smtClean="0">
                <a:solidFill>
                  <a:schemeClr val="bg1"/>
                </a:solidFill>
              </a:rPr>
              <a:t>4 Strategies are means that we have to think Infrastructure again.</a:t>
            </a:r>
          </a:p>
          <a:p>
            <a:endParaRPr lang="en-US" altLang="ko-KR" dirty="0" smtClean="0">
              <a:solidFill>
                <a:schemeClr val="bg1"/>
              </a:solidFill>
            </a:endParaRPr>
          </a:p>
          <a:p>
            <a:endParaRPr lang="en-US" altLang="ko-KR" dirty="0">
              <a:solidFill>
                <a:schemeClr val="bg1"/>
              </a:solidFill>
            </a:endParaRPr>
          </a:p>
          <a:p>
            <a:endParaRPr lang="en-US" altLang="ko-KR" dirty="0">
              <a:solidFill>
                <a:schemeClr val="bg1"/>
              </a:solidFill>
            </a:endParaRPr>
          </a:p>
          <a:p>
            <a:r>
              <a:rPr lang="en-US" altLang="ko-KR" dirty="0" smtClean="0">
                <a:solidFill>
                  <a:schemeClr val="bg1"/>
                </a:solidFill>
              </a:rPr>
              <a:t>“ Human can no longer find security weakness perfectly.</a:t>
            </a:r>
            <a:r>
              <a:rPr lang="ko-KR" altLang="en-US" dirty="0" smtClean="0">
                <a:solidFill>
                  <a:schemeClr val="bg1"/>
                </a:solidFill>
              </a:rPr>
              <a:t> </a:t>
            </a:r>
            <a:endParaRPr lang="en-US" altLang="ko-KR" dirty="0" smtClean="0">
              <a:solidFill>
                <a:schemeClr val="bg1"/>
              </a:solidFill>
            </a:endParaRPr>
          </a:p>
          <a:p>
            <a:r>
              <a:rPr lang="en-US" altLang="ko-KR" dirty="0" smtClean="0">
                <a:solidFill>
                  <a:schemeClr val="bg1"/>
                </a:solidFill>
              </a:rPr>
              <a:t>  Infra itself find security weakness and gives alarm to human. “</a:t>
            </a:r>
          </a:p>
        </p:txBody>
      </p:sp>
      <p:pic>
        <p:nvPicPr>
          <p:cNvPr id="5122" name="Picture 2" descr="C:\Users\Administrator\Desktop\e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645024"/>
            <a:ext cx="5686500" cy="28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621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6644" y="1412776"/>
            <a:ext cx="2967647" cy="527581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4104456" cy="707886"/>
          </a:xfrm>
          <a:prstGeom prst="rect">
            <a:avLst/>
          </a:prstGeom>
          <a:noFill/>
        </p:spPr>
        <p:txBody>
          <a:bodyPr wrap="square" rtlCol="0">
            <a:spAutoFit/>
          </a:bodyPr>
          <a:lstStyle/>
          <a:p>
            <a:r>
              <a:rPr lang="en-US" altLang="ko-KR" sz="4000" dirty="0" smtClean="0">
                <a:solidFill>
                  <a:schemeClr val="bg1"/>
                </a:solidFill>
                <a:latin typeface="Cambria Math" panose="02040503050406030204" pitchFamily="18" charset="0"/>
                <a:ea typeface="Cambria Math" panose="02040503050406030204" pitchFamily="18" charset="0"/>
              </a:rPr>
              <a:t>3.0 IT Trend 2017</a:t>
            </a:r>
            <a:endParaRPr lang="ko-KR" altLang="en-US" sz="4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3878084" y="1556792"/>
            <a:ext cx="4870379" cy="4708981"/>
          </a:xfrm>
          <a:prstGeom prst="rect">
            <a:avLst/>
          </a:prstGeom>
          <a:noFill/>
          <a:ln>
            <a:solidFill>
              <a:schemeClr val="tx1"/>
            </a:solidFill>
          </a:ln>
        </p:spPr>
        <p:txBody>
          <a:bodyPr wrap="square" rtlCol="0">
            <a:spAutoFit/>
          </a:bodyPr>
          <a:lstStyle/>
          <a:p>
            <a:endParaRPr lang="en-US" altLang="ko-KR" sz="1500" b="1" dirty="0" smtClean="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AL &amp; Advanced Machine Learning</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Intelligent Apps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Intelligent Things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Virtual &amp; Augmented Reality</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Digital Twin</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Block Chain</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Conversational Systems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Mesh App and Service Architecture</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Digital Technology platforms</a:t>
            </a:r>
          </a:p>
          <a:p>
            <a:pPr marL="342900" indent="-342900">
              <a:buAutoNum type="arabicPeriod"/>
            </a:pPr>
            <a:endParaRPr lang="en-US" altLang="ko-KR" sz="1500" b="1" dirty="0">
              <a:solidFill>
                <a:schemeClr val="bg1"/>
              </a:solidFill>
              <a:latin typeface="Adobe Fangsong Std R" pitchFamily="18" charset="-128"/>
              <a:ea typeface="Adobe Fangsong Std R" pitchFamily="18" charset="-128"/>
            </a:endParaRPr>
          </a:p>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Adaptive Security Architecture</a:t>
            </a:r>
            <a:endParaRPr lang="ko-KR" altLang="en-US" sz="1500" b="1" dirty="0">
              <a:solidFill>
                <a:schemeClr val="bg1"/>
              </a:solidFill>
              <a:latin typeface="Adobe Fangsong Std R" pitchFamily="18" charset="-128"/>
            </a:endParaRPr>
          </a:p>
        </p:txBody>
      </p:sp>
    </p:spTree>
    <p:extLst>
      <p:ext uri="{BB962C8B-B14F-4D97-AF65-F5344CB8AC3E}">
        <p14:creationId xmlns:p14="http://schemas.microsoft.com/office/powerpoint/2010/main" val="2780219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3744416" cy="707886"/>
          </a:xfrm>
          <a:prstGeom prst="rect">
            <a:avLst/>
          </a:prstGeom>
          <a:noFill/>
        </p:spPr>
        <p:txBody>
          <a:bodyPr wrap="square" rtlCol="0">
            <a:spAutoFit/>
          </a:bodyPr>
          <a:lstStyle/>
          <a:p>
            <a:r>
              <a:rPr lang="en-US" altLang="ko-KR" sz="4000" dirty="0" smtClean="0">
                <a:solidFill>
                  <a:schemeClr val="bg1"/>
                </a:solidFill>
                <a:latin typeface="HY헤드라인M" panose="02030600000101010101" pitchFamily="18" charset="-127"/>
                <a:ea typeface="HY헤드라인M" panose="02030600000101010101" pitchFamily="18" charset="-127"/>
              </a:rPr>
              <a:t>Conclusion</a:t>
            </a:r>
            <a:endParaRPr lang="ko-KR" altLang="en-US" sz="4000" dirty="0">
              <a:solidFill>
                <a:schemeClr val="bg1"/>
              </a:solidFill>
              <a:latin typeface="HY헤드라인M" panose="02030600000101010101" pitchFamily="18" charset="-127"/>
              <a:ea typeface="HY헤드라인M" panose="02030600000101010101" pitchFamily="18" charset="-127"/>
            </a:endParaRPr>
          </a:p>
        </p:txBody>
      </p:sp>
      <p:sp>
        <p:nvSpPr>
          <p:cNvPr id="7" name="TextBox 6"/>
          <p:cNvSpPr txBox="1"/>
          <p:nvPr/>
        </p:nvSpPr>
        <p:spPr>
          <a:xfrm>
            <a:off x="539552" y="1772816"/>
            <a:ext cx="6860083" cy="2246769"/>
          </a:xfrm>
          <a:prstGeom prst="rect">
            <a:avLst/>
          </a:prstGeom>
          <a:noFill/>
        </p:spPr>
        <p:txBody>
          <a:bodyPr wrap="none" rtlCol="0">
            <a:spAutoFit/>
          </a:bodyPr>
          <a:lstStyle/>
          <a:p>
            <a:pPr marL="342900" indent="-342900">
              <a:buAutoNum type="arabicPeriod"/>
            </a:pPr>
            <a:r>
              <a:rPr lang="en-US" altLang="ko-KR" sz="2000" dirty="0" smtClean="0">
                <a:solidFill>
                  <a:schemeClr val="accent6"/>
                </a:solidFill>
              </a:rPr>
              <a:t>Security</a:t>
            </a:r>
            <a:r>
              <a:rPr lang="en-US" altLang="ko-KR" sz="2000" dirty="0" smtClean="0">
                <a:solidFill>
                  <a:schemeClr val="bg1"/>
                </a:solidFill>
              </a:rPr>
              <a:t> always in need.</a:t>
            </a:r>
          </a:p>
          <a:p>
            <a:pPr marL="342900" indent="-342900">
              <a:buAutoNum type="arabicPeriod"/>
            </a:pPr>
            <a:endParaRPr lang="en-US" altLang="ko-KR" sz="2000" dirty="0" smtClean="0">
              <a:solidFill>
                <a:schemeClr val="bg1"/>
              </a:solidFill>
            </a:endParaRPr>
          </a:p>
          <a:p>
            <a:pPr marL="342900" indent="-342900">
              <a:buAutoNum type="arabicPeriod"/>
            </a:pPr>
            <a:r>
              <a:rPr lang="en-US" altLang="ko-KR" sz="2000" dirty="0" smtClean="0">
                <a:solidFill>
                  <a:schemeClr val="accent6"/>
                </a:solidFill>
              </a:rPr>
              <a:t>Intelligent</a:t>
            </a:r>
            <a:r>
              <a:rPr lang="en-US" altLang="ko-KR" sz="2000" dirty="0" smtClean="0">
                <a:solidFill>
                  <a:schemeClr val="bg1"/>
                </a:solidFill>
              </a:rPr>
              <a:t> is emphasized.</a:t>
            </a:r>
          </a:p>
          <a:p>
            <a:pPr marL="342900" indent="-342900">
              <a:buAutoNum type="arabicPeriod"/>
            </a:pPr>
            <a:endParaRPr lang="en-US" altLang="ko-KR" sz="2000" dirty="0" smtClean="0">
              <a:solidFill>
                <a:schemeClr val="bg1"/>
              </a:solidFill>
            </a:endParaRPr>
          </a:p>
          <a:p>
            <a:pPr marL="342900" indent="-342900">
              <a:buAutoNum type="arabicPeriod"/>
            </a:pPr>
            <a:r>
              <a:rPr lang="en-US" altLang="ko-KR" sz="2000" dirty="0" smtClean="0">
                <a:solidFill>
                  <a:schemeClr val="bg1"/>
                </a:solidFill>
              </a:rPr>
              <a:t>It takes </a:t>
            </a:r>
            <a:r>
              <a:rPr lang="en-US" altLang="ko-KR" sz="2000" dirty="0" smtClean="0">
                <a:solidFill>
                  <a:schemeClr val="accent6"/>
                </a:solidFill>
              </a:rPr>
              <a:t>2 to 3 years </a:t>
            </a:r>
            <a:r>
              <a:rPr lang="en-US" altLang="ko-KR" sz="2000" dirty="0" smtClean="0">
                <a:solidFill>
                  <a:schemeClr val="bg1"/>
                </a:solidFill>
              </a:rPr>
              <a:t>to technology sneak into real life.</a:t>
            </a:r>
          </a:p>
          <a:p>
            <a:pPr marL="342900" indent="-342900">
              <a:buAutoNum type="arabicPeriod"/>
            </a:pPr>
            <a:endParaRPr lang="en-US" altLang="ko-KR" sz="2000" dirty="0" smtClean="0">
              <a:solidFill>
                <a:schemeClr val="bg1"/>
              </a:solidFill>
            </a:endParaRPr>
          </a:p>
          <a:p>
            <a:pPr marL="342900" indent="-342900">
              <a:buAutoNum type="arabicPeriod"/>
            </a:pPr>
            <a:r>
              <a:rPr lang="en-US" altLang="ko-KR" sz="2000" dirty="0" smtClean="0">
                <a:solidFill>
                  <a:schemeClr val="bg1"/>
                </a:solidFill>
              </a:rPr>
              <a:t>There are </a:t>
            </a:r>
            <a:r>
              <a:rPr lang="en-US" altLang="ko-KR" sz="2000" dirty="0" smtClean="0">
                <a:solidFill>
                  <a:schemeClr val="accent6"/>
                </a:solidFill>
              </a:rPr>
              <a:t>no big changing </a:t>
            </a:r>
            <a:r>
              <a:rPr lang="en-US" altLang="ko-KR" sz="2000" dirty="0" smtClean="0">
                <a:solidFill>
                  <a:schemeClr val="bg1"/>
                </a:solidFill>
              </a:rPr>
              <a:t>issue.</a:t>
            </a:r>
          </a:p>
        </p:txBody>
      </p:sp>
    </p:spTree>
    <p:extLst>
      <p:ext uri="{BB962C8B-B14F-4D97-AF65-F5344CB8AC3E}">
        <p14:creationId xmlns:p14="http://schemas.microsoft.com/office/powerpoint/2010/main" val="2040020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3240360" cy="707886"/>
          </a:xfrm>
          <a:prstGeom prst="rect">
            <a:avLst/>
          </a:prstGeom>
          <a:noFill/>
        </p:spPr>
        <p:txBody>
          <a:bodyPr wrap="square" rtlCol="0">
            <a:spAutoFit/>
          </a:bodyPr>
          <a:lstStyle/>
          <a:p>
            <a:r>
              <a:rPr lang="en-US" altLang="ko-KR" sz="4000" dirty="0" smtClean="0">
                <a:solidFill>
                  <a:schemeClr val="bg1"/>
                </a:solidFill>
                <a:latin typeface="HY헤드라인M" panose="02030600000101010101" pitchFamily="18" charset="-127"/>
                <a:ea typeface="HY헤드라인M" panose="02030600000101010101" pitchFamily="18" charset="-127"/>
              </a:rPr>
              <a:t>Reference</a:t>
            </a:r>
            <a:endParaRPr lang="ko-KR" altLang="en-US" sz="4000" dirty="0">
              <a:solidFill>
                <a:schemeClr val="bg1"/>
              </a:solidFill>
              <a:latin typeface="HY헤드라인M" panose="02030600000101010101" pitchFamily="18" charset="-127"/>
              <a:ea typeface="HY헤드라인M" panose="02030600000101010101" pitchFamily="18" charset="-127"/>
            </a:endParaRPr>
          </a:p>
        </p:txBody>
      </p:sp>
      <p:sp>
        <p:nvSpPr>
          <p:cNvPr id="6" name="TextBox 5"/>
          <p:cNvSpPr txBox="1"/>
          <p:nvPr/>
        </p:nvSpPr>
        <p:spPr>
          <a:xfrm>
            <a:off x="642898" y="1556792"/>
            <a:ext cx="7889542" cy="5170646"/>
          </a:xfrm>
          <a:prstGeom prst="rect">
            <a:avLst/>
          </a:prstGeom>
          <a:noFill/>
          <a:ln>
            <a:solidFill>
              <a:schemeClr val="tx1"/>
            </a:solidFill>
          </a:ln>
        </p:spPr>
        <p:txBody>
          <a:bodyPr wrap="square" rtlCol="0">
            <a:spAutoFit/>
          </a:bodyPr>
          <a:lstStyle/>
          <a:p>
            <a:r>
              <a:rPr lang="en-US" altLang="ko-KR" sz="1500" b="1" dirty="0" smtClean="0">
                <a:solidFill>
                  <a:schemeClr val="bg1"/>
                </a:solidFill>
                <a:latin typeface="Adobe Fangsong Std R" pitchFamily="18" charset="-128"/>
                <a:hlinkClick r:id="rId2"/>
              </a:rPr>
              <a:t>http://mic123.tistory.com/4</a:t>
            </a:r>
            <a:endParaRPr lang="en-US" altLang="ko-KR" sz="1500" b="1" dirty="0" smtClean="0">
              <a:solidFill>
                <a:schemeClr val="bg1"/>
              </a:solidFill>
              <a:latin typeface="Adobe Fangsong Std R" pitchFamily="18" charset="-128"/>
            </a:endParaRPr>
          </a:p>
          <a:p>
            <a:endParaRPr lang="en-US" altLang="ko-KR" sz="1500" b="1" dirty="0" smtClean="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3"/>
              </a:rPr>
              <a:t>https://www.dreamstime.com/stock-illustration-computing-everywhere-concept-as-illustration-digital-disruption-disruptive-business-ideas-like-analytics-smart-machines-cloud-image59047028#</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4"/>
              </a:rPr>
              <a:t>https://www.forbes.com/sites/peterhigh/2014/10/07/gartner-top-10-strategic-it-trends-for-2015/#7c6c526a643e</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5"/>
              </a:rPr>
              <a:t>https://www.forbes.com/sites/gartnergroup/2016/01/15/top-10-technology-trends-for-2016/#1d7677082655</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6"/>
              </a:rPr>
              <a:t>http://www.gartner.com/smarterwithgartner/gartners-top-10-technology-trends-2017/</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7"/>
              </a:rPr>
              <a:t>https://mmta.co.uk/2016/11/15/the-internet-of-things-a-connected-world/</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8"/>
              </a:rPr>
              <a:t>https://airwolf3d.com/2013/03/03/5-tips-for-3d-printing-large-models/</a:t>
            </a:r>
            <a:endParaRPr lang="en-US" altLang="ko-KR" sz="1500" b="1" dirty="0" smtClean="0">
              <a:solidFill>
                <a:schemeClr val="bg1"/>
              </a:solidFill>
              <a:latin typeface="Adobe Fangsong Std R" pitchFamily="18" charset="-128"/>
            </a:endParaRPr>
          </a:p>
          <a:p>
            <a:endParaRPr lang="en-US" altLang="ko-KR" sz="1500" b="1" dirty="0">
              <a:solidFill>
                <a:schemeClr val="bg1"/>
              </a:solidFill>
              <a:latin typeface="Adobe Fangsong Std R" pitchFamily="18" charset="-128"/>
            </a:endParaRPr>
          </a:p>
          <a:p>
            <a:r>
              <a:rPr lang="en-US" altLang="ko-KR" sz="1500" b="1" dirty="0" smtClean="0">
                <a:solidFill>
                  <a:schemeClr val="bg1"/>
                </a:solidFill>
                <a:latin typeface="Adobe Fangsong Std R" pitchFamily="18" charset="-128"/>
                <a:hlinkClick r:id="rId9"/>
              </a:rPr>
              <a:t>https://www.conres.com/it-products-solutions/news-events/top-10-technology-trends-2015-series-advanced-pervasive-invisible-analytics/</a:t>
            </a:r>
            <a:endParaRPr lang="en-US" altLang="ko-KR" sz="1500" b="1" dirty="0" smtClean="0">
              <a:solidFill>
                <a:schemeClr val="bg1"/>
              </a:solidFill>
              <a:latin typeface="Adobe Fangsong Std R" pitchFamily="18" charset="-128"/>
            </a:endParaRPr>
          </a:p>
          <a:p>
            <a:endParaRPr lang="en-US" altLang="ko-KR" sz="1500" b="1" dirty="0" smtClean="0">
              <a:solidFill>
                <a:schemeClr val="bg1"/>
              </a:solidFill>
              <a:latin typeface="Adobe Fangsong Std R" pitchFamily="18" charset="-128"/>
            </a:endParaRPr>
          </a:p>
        </p:txBody>
      </p:sp>
    </p:spTree>
    <p:extLst>
      <p:ext uri="{BB962C8B-B14F-4D97-AF65-F5344CB8AC3E}">
        <p14:creationId xmlns:p14="http://schemas.microsoft.com/office/powerpoint/2010/main" val="606476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3240360" cy="707886"/>
          </a:xfrm>
          <a:prstGeom prst="rect">
            <a:avLst/>
          </a:prstGeom>
          <a:noFill/>
        </p:spPr>
        <p:txBody>
          <a:bodyPr wrap="square" rtlCol="0">
            <a:spAutoFit/>
          </a:bodyPr>
          <a:lstStyle/>
          <a:p>
            <a:r>
              <a:rPr lang="en-US" altLang="ko-KR" sz="4000" dirty="0" smtClean="0">
                <a:solidFill>
                  <a:schemeClr val="bg1"/>
                </a:solidFill>
                <a:latin typeface="HY헤드라인M" panose="02030600000101010101" pitchFamily="18" charset="-127"/>
                <a:ea typeface="HY헤드라인M" panose="02030600000101010101" pitchFamily="18" charset="-127"/>
              </a:rPr>
              <a:t>Reference</a:t>
            </a:r>
            <a:endParaRPr lang="ko-KR" altLang="en-US" sz="4000" dirty="0">
              <a:solidFill>
                <a:schemeClr val="bg1"/>
              </a:solidFill>
              <a:latin typeface="HY헤드라인M" panose="02030600000101010101" pitchFamily="18" charset="-127"/>
              <a:ea typeface="HY헤드라인M" panose="02030600000101010101" pitchFamily="18" charset="-127"/>
            </a:endParaRPr>
          </a:p>
        </p:txBody>
      </p:sp>
      <p:sp>
        <p:nvSpPr>
          <p:cNvPr id="6" name="TextBox 5"/>
          <p:cNvSpPr txBox="1"/>
          <p:nvPr/>
        </p:nvSpPr>
        <p:spPr>
          <a:xfrm>
            <a:off x="539552" y="1340768"/>
            <a:ext cx="7889542" cy="4955203"/>
          </a:xfrm>
          <a:prstGeom prst="rect">
            <a:avLst/>
          </a:prstGeom>
          <a:noFill/>
          <a:ln>
            <a:solidFill>
              <a:schemeClr val="tx1"/>
            </a:solidFill>
          </a:ln>
        </p:spPr>
        <p:txBody>
          <a:bodyPr wrap="square" rtlCol="0">
            <a:spAutoFit/>
          </a:bodyPr>
          <a:lstStyle/>
          <a:p>
            <a:r>
              <a:rPr lang="en-US" altLang="ko-KR" sz="1300" b="1" dirty="0" smtClean="0">
                <a:solidFill>
                  <a:schemeClr val="bg1"/>
                </a:solidFill>
                <a:latin typeface="Adobe Fangsong Std R" pitchFamily="18" charset="-128"/>
                <a:hlinkClick r:id="rId2"/>
              </a:rPr>
              <a:t>https://sites.google.com/site/contextrichsystemswiki/</a:t>
            </a:r>
            <a:endParaRPr lang="en-US" altLang="ko-KR" sz="1300" b="1" dirty="0" smtClean="0">
              <a:solidFill>
                <a:schemeClr val="bg1"/>
              </a:solidFill>
              <a:latin typeface="Adobe Fangsong Std R" pitchFamily="18" charset="-128"/>
            </a:endParaRPr>
          </a:p>
          <a:p>
            <a:endParaRPr lang="en-US" altLang="ko-KR" sz="1300" b="1" dirty="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3"/>
              </a:rPr>
              <a:t>https://www.linkedin.com/pulse/smart-machines-jetsons-macalister-bali-mba</a:t>
            </a:r>
            <a:endParaRPr lang="en-US" altLang="ko-KR" sz="1300" b="1" dirty="0" smtClean="0">
              <a:solidFill>
                <a:schemeClr val="bg1"/>
              </a:solidFill>
              <a:latin typeface="Adobe Fangsong Std R" pitchFamily="18" charset="-128"/>
            </a:endParaRPr>
          </a:p>
          <a:p>
            <a:endParaRPr lang="en-US" altLang="ko-KR" sz="1300" b="1" dirty="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4"/>
              </a:rPr>
              <a:t>https://www.slideshare.net/LarryCover/software-defined-storage-open-framework-and-intel-architecture-technologies</a:t>
            </a:r>
            <a:endParaRPr lang="en-US" altLang="ko-KR" sz="1300" b="1" dirty="0" smtClean="0">
              <a:solidFill>
                <a:schemeClr val="bg1"/>
              </a:solidFill>
              <a:latin typeface="Adobe Fangsong Std R" pitchFamily="18" charset="-128"/>
            </a:endParaRPr>
          </a:p>
          <a:p>
            <a:endParaRPr lang="en-US" altLang="ko-KR" sz="1300" b="1" dirty="0" smtClean="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5"/>
              </a:rPr>
              <a:t>http://www.wegroup.co.th/2015/05/07/4trend/</a:t>
            </a:r>
            <a:endParaRPr lang="en-US" altLang="ko-KR" sz="1300" b="1" dirty="0" smtClean="0">
              <a:solidFill>
                <a:schemeClr val="bg1"/>
              </a:solidFill>
              <a:latin typeface="Adobe Fangsong Std R" pitchFamily="18" charset="-128"/>
            </a:endParaRPr>
          </a:p>
          <a:p>
            <a:endParaRPr lang="en-US" altLang="ko-KR" sz="1300" b="1" dirty="0" smtClean="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6"/>
              </a:rPr>
              <a:t>http://blog.lgcns.com/993</a:t>
            </a:r>
            <a:endParaRPr lang="en-US" altLang="ko-KR" sz="1300" b="1" dirty="0" smtClean="0">
              <a:solidFill>
                <a:schemeClr val="bg1"/>
              </a:solidFill>
              <a:latin typeface="Adobe Fangsong Std R" pitchFamily="18" charset="-128"/>
            </a:endParaRPr>
          </a:p>
          <a:p>
            <a:endParaRPr lang="en-US" altLang="ko-KR" sz="1300" b="1" dirty="0" smtClean="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7"/>
              </a:rPr>
              <a:t>https://www.youtube.com/watch?v=41duWm-z39A</a:t>
            </a:r>
            <a:endParaRPr lang="en-US" altLang="ko-KR" sz="1300" b="1" dirty="0" smtClean="0">
              <a:solidFill>
                <a:schemeClr val="bg1"/>
              </a:solidFill>
              <a:latin typeface="Adobe Fangsong Std R" pitchFamily="18" charset="-128"/>
            </a:endParaRPr>
          </a:p>
          <a:p>
            <a:endParaRPr lang="en-US" altLang="ko-KR" sz="1300" b="1" dirty="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8"/>
              </a:rPr>
              <a:t>http://www.3ders.org/articles/20151021-3d-printing-materials-market-set-to-overtake-the-3d-printer-market.html</a:t>
            </a:r>
            <a:endParaRPr lang="en-US" altLang="ko-KR" sz="1300" b="1" dirty="0" smtClean="0">
              <a:solidFill>
                <a:schemeClr val="bg1"/>
              </a:solidFill>
              <a:latin typeface="Adobe Fangsong Std R" pitchFamily="18" charset="-128"/>
            </a:endParaRPr>
          </a:p>
          <a:p>
            <a:endParaRPr lang="en-US" altLang="ko-KR" sz="1300" b="1" dirty="0" smtClean="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9"/>
              </a:rPr>
              <a:t>http://www.decdeg.com/news-n-trend/ai-dan-advanced-machine-learning-will-spread-world-technology/</a:t>
            </a:r>
            <a:endParaRPr lang="en-US" altLang="ko-KR" sz="1300" b="1" dirty="0" smtClean="0">
              <a:solidFill>
                <a:schemeClr val="bg1"/>
              </a:solidFill>
              <a:latin typeface="Adobe Fangsong Std R" pitchFamily="18" charset="-128"/>
            </a:endParaRPr>
          </a:p>
          <a:p>
            <a:endParaRPr lang="en-US" altLang="ko-KR" sz="1300" b="1" dirty="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10"/>
              </a:rPr>
              <a:t>http://www.itbusinessedge.com/slideshows/top-10-strategic-technology-trends-for-2016-07.html</a:t>
            </a:r>
            <a:endParaRPr lang="en-US" altLang="ko-KR" sz="1300" b="1" dirty="0" smtClean="0">
              <a:solidFill>
                <a:schemeClr val="bg1"/>
              </a:solidFill>
              <a:latin typeface="Adobe Fangsong Std R" pitchFamily="18" charset="-128"/>
            </a:endParaRPr>
          </a:p>
          <a:p>
            <a:endParaRPr lang="en-US" altLang="ko-KR" sz="1300" b="1" dirty="0">
              <a:solidFill>
                <a:schemeClr val="bg1"/>
              </a:solidFill>
              <a:latin typeface="Adobe Fangsong Std R" pitchFamily="18" charset="-128"/>
            </a:endParaRPr>
          </a:p>
          <a:p>
            <a:r>
              <a:rPr lang="en-US" altLang="ko-KR" sz="1300" b="1" dirty="0" smtClean="0">
                <a:solidFill>
                  <a:schemeClr val="bg1"/>
                </a:solidFill>
                <a:latin typeface="Adobe Fangsong Std R" pitchFamily="18" charset="-128"/>
                <a:hlinkClick r:id="rId11"/>
              </a:rPr>
              <a:t>http://www.gartner.com/smarterwithgartner/gartners-top-10-technology-trends-2017/</a:t>
            </a:r>
            <a:endParaRPr lang="en-US" altLang="ko-KR" sz="1300" b="1" dirty="0" smtClean="0">
              <a:solidFill>
                <a:schemeClr val="bg1"/>
              </a:solidFill>
              <a:latin typeface="Adobe Fangsong Std R" pitchFamily="18" charset="-128"/>
            </a:endParaRPr>
          </a:p>
          <a:p>
            <a:endParaRPr lang="en-US" altLang="ko-KR" sz="1500" b="1" dirty="0" smtClean="0">
              <a:solidFill>
                <a:schemeClr val="bg1"/>
              </a:solidFill>
              <a:latin typeface="Adobe Fangsong Std R" pitchFamily="18" charset="-128"/>
            </a:endParaRPr>
          </a:p>
          <a:p>
            <a:endParaRPr lang="en-US" altLang="ko-KR" sz="1500" b="1" dirty="0" smtClean="0">
              <a:solidFill>
                <a:schemeClr val="bg1"/>
              </a:solidFill>
              <a:latin typeface="Adobe Fangsong Std R" pitchFamily="18" charset="-128"/>
            </a:endParaRPr>
          </a:p>
        </p:txBody>
      </p:sp>
    </p:spTree>
    <p:extLst>
      <p:ext uri="{BB962C8B-B14F-4D97-AF65-F5344CB8AC3E}">
        <p14:creationId xmlns:p14="http://schemas.microsoft.com/office/powerpoint/2010/main" val="2829239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4824536" cy="707886"/>
          </a:xfrm>
          <a:prstGeom prst="rect">
            <a:avLst/>
          </a:prstGeom>
          <a:noFill/>
        </p:spPr>
        <p:txBody>
          <a:bodyPr wrap="square" rtlCol="0">
            <a:spAutoFit/>
          </a:bodyPr>
          <a:lstStyle/>
          <a:p>
            <a:r>
              <a:rPr lang="en-US" altLang="ko-KR" sz="4000" dirty="0" smtClean="0">
                <a:solidFill>
                  <a:schemeClr val="bg1"/>
                </a:solidFill>
                <a:latin typeface="HY헤드라인M" panose="02030600000101010101" pitchFamily="18" charset="-127"/>
                <a:ea typeface="HY헤드라인M" panose="02030600000101010101" pitchFamily="18" charset="-127"/>
              </a:rPr>
              <a:t>Thank you</a:t>
            </a:r>
            <a:endParaRPr lang="ko-KR" altLang="en-US" sz="4000" dirty="0">
              <a:solidFill>
                <a:schemeClr val="bg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1756976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2051" name="Picture 3" descr="C:\Users\Administrator\Desktop\IT trend 2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3409863" cy="527581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23528" y="188640"/>
            <a:ext cx="4104456" cy="707886"/>
          </a:xfrm>
          <a:prstGeom prst="rect">
            <a:avLst/>
          </a:prstGeom>
          <a:noFill/>
        </p:spPr>
        <p:txBody>
          <a:bodyPr wrap="square" rtlCol="0">
            <a:spAutoFit/>
          </a:bodyPr>
          <a:lstStyle/>
          <a:p>
            <a:r>
              <a:rPr lang="en-US" altLang="ko-KR" sz="4000" dirty="0" smtClean="0">
                <a:solidFill>
                  <a:schemeClr val="bg1"/>
                </a:solidFill>
                <a:latin typeface="Cambria Math" panose="02040503050406030204" pitchFamily="18" charset="0"/>
                <a:ea typeface="Cambria Math" panose="02040503050406030204" pitchFamily="18" charset="0"/>
              </a:rPr>
              <a:t>1.0 IT Trend 2015</a:t>
            </a:r>
            <a:endParaRPr lang="ko-KR" altLang="en-US" sz="4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3878084" y="1772816"/>
            <a:ext cx="4870379" cy="4478149"/>
          </a:xfrm>
          <a:prstGeom prst="rect">
            <a:avLst/>
          </a:prstGeom>
          <a:noFill/>
          <a:ln>
            <a:solidFill>
              <a:schemeClr val="tx1"/>
            </a:solidFill>
          </a:ln>
        </p:spPr>
        <p:txBody>
          <a:bodyPr wrap="square" rtlCol="0">
            <a:spAutoFit/>
          </a:bodyPr>
          <a:lstStyle/>
          <a:p>
            <a:pPr marL="342900" indent="-342900">
              <a:buAutoNum type="arabicPeriod"/>
            </a:pPr>
            <a:r>
              <a:rPr lang="en-US" altLang="ko-KR" sz="1500" b="1" dirty="0" smtClean="0">
                <a:solidFill>
                  <a:schemeClr val="bg1"/>
                </a:solidFill>
                <a:latin typeface="Adobe Fangsong Std R" pitchFamily="18" charset="-128"/>
                <a:ea typeface="Adobe Fangsong Std R" pitchFamily="18" charset="-128"/>
              </a:rPr>
              <a:t>Computing Everywhere</a:t>
            </a:r>
          </a:p>
          <a:p>
            <a:pPr marL="342900" indent="-342900">
              <a:buAutoNum type="arabicPeriod"/>
            </a:pPr>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2. The Internet of Things</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3. 3D printing</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4. Advanced, Pervasive, Invisible Analytics</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5. Context-Rich System</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6. Smart Machines</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7. Cloud / Client Architecture</a:t>
            </a:r>
          </a:p>
          <a:p>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8. Software-Defined Infrastructure &amp; Applications</a:t>
            </a:r>
          </a:p>
          <a:p>
            <a:endParaRPr lang="en-US" altLang="ko-KR" sz="1500" b="1" dirty="0" smtClean="0">
              <a:solidFill>
                <a:schemeClr val="bg1"/>
              </a:solidFill>
              <a:latin typeface="Adobe Fangsong Std R" pitchFamily="18" charset="-128"/>
              <a:ea typeface="Adobe Fangsong Std R" pitchFamily="18" charset="-128"/>
            </a:endParaRPr>
          </a:p>
          <a:p>
            <a:pPr marL="342900" indent="-342900">
              <a:buAutoNum type="arabicPeriod" startAt="9"/>
            </a:pPr>
            <a:r>
              <a:rPr lang="en-US" altLang="ko-KR" sz="1500" b="1" dirty="0" smtClean="0">
                <a:solidFill>
                  <a:schemeClr val="bg1"/>
                </a:solidFill>
                <a:latin typeface="Adobe Fangsong Std R" pitchFamily="18" charset="-128"/>
                <a:ea typeface="Adobe Fangsong Std R" pitchFamily="18" charset="-128"/>
              </a:rPr>
              <a:t>Web-Scale IT</a:t>
            </a:r>
          </a:p>
          <a:p>
            <a:pPr marL="342900" indent="-342900">
              <a:buAutoNum type="arabicPeriod" startAt="9"/>
            </a:pPr>
            <a:endParaRPr lang="en-US" altLang="ko-KR" sz="1500" b="1" dirty="0" smtClean="0">
              <a:solidFill>
                <a:schemeClr val="bg1"/>
              </a:solidFill>
              <a:latin typeface="Adobe Fangsong Std R" pitchFamily="18" charset="-128"/>
              <a:ea typeface="Adobe Fangsong Std R" pitchFamily="18" charset="-128"/>
            </a:endParaRPr>
          </a:p>
          <a:p>
            <a:r>
              <a:rPr lang="en-US" altLang="ko-KR" sz="1500" b="1" dirty="0" smtClean="0">
                <a:solidFill>
                  <a:schemeClr val="bg1"/>
                </a:solidFill>
                <a:latin typeface="Adobe Fangsong Std R" pitchFamily="18" charset="-128"/>
                <a:ea typeface="Adobe Fangsong Std R" pitchFamily="18" charset="-128"/>
              </a:rPr>
              <a:t>10. Risk-Based Security and Self-Protection</a:t>
            </a:r>
            <a:endParaRPr lang="ko-KR" altLang="en-US" sz="1500" b="1" dirty="0">
              <a:solidFill>
                <a:schemeClr val="bg1"/>
              </a:solidFill>
              <a:latin typeface="Adobe Fangsong Std R" pitchFamily="18" charset="-128"/>
            </a:endParaRPr>
          </a:p>
        </p:txBody>
      </p:sp>
    </p:spTree>
    <p:extLst>
      <p:ext uri="{BB962C8B-B14F-4D97-AF65-F5344CB8AC3E}">
        <p14:creationId xmlns:p14="http://schemas.microsoft.com/office/powerpoint/2010/main" val="2169938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descr="C:\Users\Administrator\Desktop\201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290404"/>
            <a:ext cx="5189348" cy="350674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07502" y="332656"/>
            <a:ext cx="4696545"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1.1 Computing Everywhere</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713946" y="4989818"/>
            <a:ext cx="6856784" cy="1708160"/>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Services that are available on all devices and platforms.</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Significant demand for products and services that are available on mobile and cloud platform.</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Including wearable devices, smart-phones, responsive website designs and applications etc..</a:t>
            </a:r>
            <a:endParaRPr lang="en-US" altLang="ko-KR" sz="1500" dirty="0">
              <a:solidFill>
                <a:schemeClr val="bg1"/>
              </a:solidFill>
              <a:ea typeface="Adobe 명조 Std M" pitchFamily="18" charset="-127"/>
            </a:endParaRPr>
          </a:p>
        </p:txBody>
      </p:sp>
    </p:spTree>
    <p:extLst>
      <p:ext uri="{BB962C8B-B14F-4D97-AF65-F5344CB8AC3E}">
        <p14:creationId xmlns:p14="http://schemas.microsoft.com/office/powerpoint/2010/main" val="2089211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1551" y="1290404"/>
            <a:ext cx="4841574" cy="350674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07502" y="332656"/>
            <a:ext cx="5128593"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1.2 The Internet of Things</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246495"/>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A network will be connected over 20 billion devices and create an immense amount of data that need to processing it effective</a:t>
            </a:r>
          </a:p>
          <a:p>
            <a:endParaRPr lang="en-US" altLang="ko-KR" sz="1500" dirty="0" smtClean="0">
              <a:solidFill>
                <a:schemeClr val="bg1"/>
              </a:solidFill>
              <a:ea typeface="Adobe 명조 Std M" pitchFamily="18" charset="-127"/>
            </a:endParaRP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Connected devices to creep into most businesses, similar computers.</a:t>
            </a:r>
          </a:p>
        </p:txBody>
      </p:sp>
    </p:spTree>
    <p:extLst>
      <p:ext uri="{BB962C8B-B14F-4D97-AF65-F5344CB8AC3E}">
        <p14:creationId xmlns:p14="http://schemas.microsoft.com/office/powerpoint/2010/main" val="1084544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9526" y="1290404"/>
            <a:ext cx="4465624" cy="350674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07503" y="332656"/>
            <a:ext cx="4104456" cy="553998"/>
          </a:xfrm>
          <a:prstGeom prst="rect">
            <a:avLst/>
          </a:prstGeom>
          <a:noFill/>
        </p:spPr>
        <p:txBody>
          <a:bodyPr wrap="square" rtlCol="0">
            <a:spAutoFit/>
          </a:bodyPr>
          <a:lstStyle/>
          <a:p>
            <a:r>
              <a:rPr lang="en-US" altLang="ko-KR" sz="3000" dirty="0" smtClean="0">
                <a:solidFill>
                  <a:schemeClr val="bg1"/>
                </a:solidFill>
                <a:latin typeface="Cambria Math" panose="02040503050406030204" pitchFamily="18" charset="0"/>
                <a:ea typeface="Cambria Math" panose="02040503050406030204" pitchFamily="18" charset="0"/>
              </a:rPr>
              <a:t>1.3 3D printing</a:t>
            </a:r>
            <a:endParaRPr lang="ko-KR" altLang="en-US" sz="30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246495"/>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(In 2015) The cost of 3D printing will decrease in the next three years, leading to rapid growth of the market for these low-cost machines.</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(now) There are many places can use 3D printer and 3D printer is used in various industry.</a:t>
            </a: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2172053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9526" y="1554492"/>
            <a:ext cx="4465624" cy="29785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7504" y="356393"/>
            <a:ext cx="6640762" cy="492443"/>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Cambria Math" panose="02040503050406030204" pitchFamily="18" charset="0"/>
              </a:rPr>
              <a:t>1.4 Advanced, Pervasive, Invisible Analytics</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246495"/>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Focus is moved from big data to analysis data.</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Using advanced analytics techniques such as text analytics, machine learning, predictive analytics, data mining, statistics and so on.</a:t>
            </a: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513098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9526" y="1558099"/>
            <a:ext cx="4465624" cy="297135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7504" y="356393"/>
            <a:ext cx="6640762" cy="492443"/>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Cambria Math" panose="02040503050406030204" pitchFamily="18" charset="0"/>
              </a:rPr>
              <a:t>1.5 Context-Rich Systems</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477328"/>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Context is defined as an amalgamation of data and analytics used to orient your technology while making a decision on how to perform a task.</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Can used in Security, Proximate selection, auto contextual configuration, facial detection etc..</a:t>
            </a: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315121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82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9526" y="1764229"/>
            <a:ext cx="4465624" cy="255909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0" y="1052736"/>
            <a:ext cx="6156176"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7504" y="356393"/>
            <a:ext cx="6640762" cy="492443"/>
          </a:xfrm>
          <a:prstGeom prst="rect">
            <a:avLst/>
          </a:prstGeom>
          <a:noFill/>
        </p:spPr>
        <p:txBody>
          <a:bodyPr wrap="square" rtlCol="0">
            <a:spAutoFit/>
          </a:bodyPr>
          <a:lstStyle/>
          <a:p>
            <a:r>
              <a:rPr lang="en-US" altLang="ko-KR" sz="2600" dirty="0" smtClean="0">
                <a:solidFill>
                  <a:schemeClr val="bg1"/>
                </a:solidFill>
                <a:latin typeface="Cambria Math" panose="02040503050406030204" pitchFamily="18" charset="0"/>
                <a:ea typeface="Cambria Math" panose="02040503050406030204" pitchFamily="18" charset="0"/>
              </a:rPr>
              <a:t>1.6 Smart machines</a:t>
            </a:r>
            <a:endParaRPr lang="ko-KR" altLang="en-US" sz="2600" dirty="0">
              <a:solidFill>
                <a:schemeClr val="bg1"/>
              </a:solidFill>
              <a:latin typeface="Cambria Math" panose="02040503050406030204" pitchFamily="18" charset="0"/>
              <a:ea typeface="HY헤드라인M" panose="02030600000101010101" pitchFamily="18" charset="-127"/>
            </a:endParaRPr>
          </a:p>
        </p:txBody>
      </p:sp>
      <p:sp>
        <p:nvSpPr>
          <p:cNvPr id="2" name="TextBox 1"/>
          <p:cNvSpPr txBox="1"/>
          <p:nvPr/>
        </p:nvSpPr>
        <p:spPr>
          <a:xfrm>
            <a:off x="683568" y="4989818"/>
            <a:ext cx="8136904" cy="1477328"/>
          </a:xfrm>
          <a:prstGeom prst="rect">
            <a:avLst/>
          </a:prstGeom>
          <a:noFill/>
          <a:ln>
            <a:solidFill>
              <a:schemeClr val="tx1"/>
            </a:solidFill>
          </a:ln>
        </p:spPr>
        <p:txBody>
          <a:bodyPr wrap="square" rtlCol="0">
            <a:spAutoFit/>
          </a:bodyPr>
          <a:lstStyle/>
          <a:p>
            <a:r>
              <a:rPr lang="en-US" altLang="ko-KR" sz="1500" dirty="0" smtClean="0">
                <a:solidFill>
                  <a:schemeClr val="bg1"/>
                </a:solidFill>
                <a:ea typeface="Adobe 명조 Std M" pitchFamily="18" charset="-127"/>
              </a:rPr>
              <a:t>Advanced algorithms will lead to systems that learn for themselves and act upon those learnings.</a:t>
            </a:r>
          </a:p>
          <a:p>
            <a:endParaRPr lang="en-US" altLang="ko-KR" sz="1500" dirty="0">
              <a:solidFill>
                <a:schemeClr val="bg1"/>
              </a:solidFill>
              <a:ea typeface="Adobe 명조 Std M" pitchFamily="18" charset="-127"/>
            </a:endParaRPr>
          </a:p>
          <a:p>
            <a:r>
              <a:rPr lang="en-US" altLang="ko-KR" sz="1500" dirty="0" smtClean="0">
                <a:solidFill>
                  <a:schemeClr val="bg1"/>
                </a:solidFill>
                <a:ea typeface="Adobe 명조 Std M" pitchFamily="18" charset="-127"/>
              </a:rPr>
              <a:t>This can lead to autonomous vehicles, advanced robots, virtual personal assistant and smart advisors.</a:t>
            </a:r>
          </a:p>
          <a:p>
            <a:endParaRPr lang="en-US" altLang="ko-KR" sz="1500" dirty="0" smtClean="0">
              <a:solidFill>
                <a:schemeClr val="bg1"/>
              </a:solidFill>
              <a:ea typeface="Adobe 명조 Std M" pitchFamily="18" charset="-127"/>
            </a:endParaRPr>
          </a:p>
        </p:txBody>
      </p:sp>
    </p:spTree>
    <p:extLst>
      <p:ext uri="{BB962C8B-B14F-4D97-AF65-F5344CB8AC3E}">
        <p14:creationId xmlns:p14="http://schemas.microsoft.com/office/powerpoint/2010/main" val="3888138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1006</Words>
  <Application>Microsoft Office PowerPoint</Application>
  <PresentationFormat>화면 슬라이드 쇼(4:3)</PresentationFormat>
  <Paragraphs>198</Paragraphs>
  <Slides>27</Slides>
  <Notes>0</Notes>
  <HiddenSlides>0</HiddenSlides>
  <MMClips>0</MMClips>
  <ScaleCrop>false</ScaleCrop>
  <HeadingPairs>
    <vt:vector size="4" baseType="variant">
      <vt:variant>
        <vt:lpstr>테마</vt:lpstr>
      </vt:variant>
      <vt:variant>
        <vt:i4>1</vt:i4>
      </vt:variant>
      <vt:variant>
        <vt:lpstr>슬라이드 제목</vt:lpstr>
      </vt:variant>
      <vt:variant>
        <vt:i4>27</vt:i4>
      </vt:variant>
    </vt:vector>
  </HeadingPairs>
  <TitlesOfParts>
    <vt:vector size="2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신용구</dc:creator>
  <cp:lastModifiedBy>신용구</cp:lastModifiedBy>
  <cp:revision>16</cp:revision>
  <dcterms:created xsi:type="dcterms:W3CDTF">2017-09-21T13:06:54Z</dcterms:created>
  <dcterms:modified xsi:type="dcterms:W3CDTF">2017-09-22T03:33:08Z</dcterms:modified>
</cp:coreProperties>
</file>